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605" r:id="rId6"/>
    <p:sldId id="606" r:id="rId7"/>
    <p:sldId id="607" r:id="rId8"/>
    <p:sldId id="608" r:id="rId9"/>
    <p:sldId id="609" r:id="rId10"/>
    <p:sldId id="610" r:id="rId11"/>
    <p:sldId id="611" r:id="rId12"/>
    <p:sldId id="612" r:id="rId13"/>
    <p:sldId id="613" r:id="rId14"/>
    <p:sldId id="614" r:id="rId15"/>
    <p:sldId id="615" r:id="rId16"/>
    <p:sldId id="616" r:id="rId17"/>
    <p:sldId id="617" r:id="rId18"/>
    <p:sldId id="618" r:id="rId19"/>
    <p:sldId id="619" r:id="rId20"/>
    <p:sldId id="620" r:id="rId21"/>
    <p:sldId id="621" r:id="rId22"/>
    <p:sldId id="622" r:id="rId23"/>
    <p:sldId id="623" r:id="rId24"/>
    <p:sldId id="624" r:id="rId25"/>
    <p:sldId id="625" r:id="rId26"/>
    <p:sldId id="626" r:id="rId27"/>
    <p:sldId id="632" r:id="rId28"/>
    <p:sldId id="633" r:id="rId29"/>
    <p:sldId id="634" r:id="rId30"/>
    <p:sldId id="627" r:id="rId31"/>
    <p:sldId id="628" r:id="rId32"/>
    <p:sldId id="629" r:id="rId33"/>
    <p:sldId id="630" r:id="rId34"/>
    <p:sldId id="631" r:id="rId35"/>
    <p:sldId id="635" r:id="rId36"/>
    <p:sldId id="636" r:id="rId37"/>
    <p:sldId id="637" r:id="rId38"/>
    <p:sldId id="638" r:id="rId39"/>
    <p:sldId id="639" r:id="rId40"/>
    <p:sldId id="640" r:id="rId41"/>
    <p:sldId id="642" r:id="rId42"/>
    <p:sldId id="643" r:id="rId43"/>
    <p:sldId id="641" r:id="rId44"/>
    <p:sldId id="644" r:id="rId45"/>
    <p:sldId id="645" r:id="rId46"/>
    <p:sldId id="646" r:id="rId47"/>
    <p:sldId id="647" r:id="rId48"/>
    <p:sldId id="650" r:id="rId49"/>
    <p:sldId id="648" r:id="rId50"/>
    <p:sldId id="649"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77CA97-2758-4FF5-9590-6CE27777F380}" v="3" dt="2021-06-29T00:29:34.7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pin Kuinkel" userId="S::bipin.kuinkel@tcmit.edu.np::a95efd3e-671a-4c55-96a6-9833ec32269c" providerId="AD" clId="Web-{7977CA97-2758-4FF5-9590-6CE27777F380}"/>
    <pc:docChg chg="modSld">
      <pc:chgData name="Bipin Kuinkel" userId="S::bipin.kuinkel@tcmit.edu.np::a95efd3e-671a-4c55-96a6-9833ec32269c" providerId="AD" clId="Web-{7977CA97-2758-4FF5-9590-6CE27777F380}" dt="2021-06-29T00:29:34.727" v="2" actId="1076"/>
      <pc:docMkLst>
        <pc:docMk/>
      </pc:docMkLst>
      <pc:sldChg chg="addSp modSp">
        <pc:chgData name="Bipin Kuinkel" userId="S::bipin.kuinkel@tcmit.edu.np::a95efd3e-671a-4c55-96a6-9833ec32269c" providerId="AD" clId="Web-{7977CA97-2758-4FF5-9590-6CE27777F380}" dt="2021-06-29T00:29:34.727" v="2" actId="1076"/>
        <pc:sldMkLst>
          <pc:docMk/>
          <pc:sldMk cId="3174740286" sldId="641"/>
        </pc:sldMkLst>
        <pc:spChg chg="add">
          <ac:chgData name="Bipin Kuinkel" userId="S::bipin.kuinkel@tcmit.edu.np::a95efd3e-671a-4c55-96a6-9833ec32269c" providerId="AD" clId="Web-{7977CA97-2758-4FF5-9590-6CE27777F380}" dt="2021-06-29T00:29:32.727" v="0"/>
          <ac:spMkLst>
            <pc:docMk/>
            <pc:sldMk cId="3174740286" sldId="641"/>
            <ac:spMk id="3" creationId="{3089A0BE-2BEF-4779-BFFF-72BDED73B789}"/>
          </ac:spMkLst>
        </pc:spChg>
        <pc:spChg chg="add mod">
          <ac:chgData name="Bipin Kuinkel" userId="S::bipin.kuinkel@tcmit.edu.np::a95efd3e-671a-4c55-96a6-9833ec32269c" providerId="AD" clId="Web-{7977CA97-2758-4FF5-9590-6CE27777F380}" dt="2021-06-29T00:29:34.727" v="2" actId="1076"/>
          <ac:spMkLst>
            <pc:docMk/>
            <pc:sldMk cId="3174740286" sldId="641"/>
            <ac:spMk id="6" creationId="{716FB01C-2DCF-4A58-A4B7-1E4AFFB2DFE4}"/>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AE204E-6EBF-45FF-A515-D5ECB0006E1D}"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6496406D-0ED0-44E5-8848-2B3205BB124F}">
      <dgm:prSet phldrT="[Text]"/>
      <dgm:spPr/>
      <dgm:t>
        <a:bodyPr/>
        <a:lstStyle/>
        <a:p>
          <a:r>
            <a:rPr lang="en-US" dirty="0"/>
            <a:t>Deep Learning Network</a:t>
          </a:r>
        </a:p>
      </dgm:t>
    </dgm:pt>
    <dgm:pt modelId="{95A28833-6ECC-4128-A1AC-BD75E01E189F}" type="parTrans" cxnId="{26E71D7B-5D5B-49E9-9D1A-B3C59AF7B289}">
      <dgm:prSet/>
      <dgm:spPr/>
      <dgm:t>
        <a:bodyPr/>
        <a:lstStyle/>
        <a:p>
          <a:endParaRPr lang="en-US"/>
        </a:p>
      </dgm:t>
    </dgm:pt>
    <dgm:pt modelId="{C6E8797A-B316-4D82-A0DA-36BD2BE3212B}" type="sibTrans" cxnId="{26E71D7B-5D5B-49E9-9D1A-B3C59AF7B289}">
      <dgm:prSet/>
      <dgm:spPr/>
      <dgm:t>
        <a:bodyPr/>
        <a:lstStyle/>
        <a:p>
          <a:endParaRPr lang="en-US"/>
        </a:p>
      </dgm:t>
    </dgm:pt>
    <dgm:pt modelId="{0B27DF81-2719-4D4A-A4C5-AA3AA714E435}">
      <dgm:prSet phldrT="[Text]"/>
      <dgm:spPr/>
      <dgm:t>
        <a:bodyPr/>
        <a:lstStyle/>
        <a:p>
          <a:r>
            <a:rPr lang="en-US" b="1" i="0" dirty="0"/>
            <a:t>Feed Forward Neural Network</a:t>
          </a:r>
          <a:endParaRPr lang="en-US" dirty="0"/>
        </a:p>
      </dgm:t>
    </dgm:pt>
    <dgm:pt modelId="{4B0F4184-41AB-4227-8BEC-2F172ABFF983}" type="parTrans" cxnId="{10679BC7-170B-4BC9-8893-E8B193F75716}">
      <dgm:prSet/>
      <dgm:spPr/>
      <dgm:t>
        <a:bodyPr/>
        <a:lstStyle/>
        <a:p>
          <a:endParaRPr lang="en-US"/>
        </a:p>
      </dgm:t>
    </dgm:pt>
    <dgm:pt modelId="{0F28B147-9794-4915-AE0F-3C73A5EF7F68}" type="sibTrans" cxnId="{10679BC7-170B-4BC9-8893-E8B193F75716}">
      <dgm:prSet/>
      <dgm:spPr/>
      <dgm:t>
        <a:bodyPr/>
        <a:lstStyle/>
        <a:p>
          <a:endParaRPr lang="en-US"/>
        </a:p>
      </dgm:t>
    </dgm:pt>
    <dgm:pt modelId="{9F75F0E6-D0F9-46A1-A782-ABA8D18F923C}">
      <dgm:prSet phldrT="[Text]"/>
      <dgm:spPr/>
      <dgm:t>
        <a:bodyPr/>
        <a:lstStyle/>
        <a:p>
          <a:r>
            <a:rPr lang="en-US" b="1" i="0" dirty="0"/>
            <a:t>Recurrent Neural Network</a:t>
          </a:r>
          <a:endParaRPr lang="en-US" dirty="0"/>
        </a:p>
      </dgm:t>
    </dgm:pt>
    <dgm:pt modelId="{93E9B070-B6B8-46A4-9CC7-6C6609F0470D}" type="parTrans" cxnId="{961E59DB-5241-4E3D-8942-0BAC414252FE}">
      <dgm:prSet/>
      <dgm:spPr/>
      <dgm:t>
        <a:bodyPr/>
        <a:lstStyle/>
        <a:p>
          <a:endParaRPr lang="en-US"/>
        </a:p>
      </dgm:t>
    </dgm:pt>
    <dgm:pt modelId="{C5D99CA5-E4D0-484E-BDC8-382AF92A5549}" type="sibTrans" cxnId="{961E59DB-5241-4E3D-8942-0BAC414252FE}">
      <dgm:prSet/>
      <dgm:spPr/>
      <dgm:t>
        <a:bodyPr/>
        <a:lstStyle/>
        <a:p>
          <a:endParaRPr lang="en-US"/>
        </a:p>
      </dgm:t>
    </dgm:pt>
    <dgm:pt modelId="{32F5D30C-1EF3-4084-AB98-9432FE1B9E3B}">
      <dgm:prSet phldrT="[Text]"/>
      <dgm:spPr/>
      <dgm:t>
        <a:bodyPr/>
        <a:lstStyle/>
        <a:p>
          <a:r>
            <a:rPr lang="en-US" b="1" i="0" dirty="0"/>
            <a:t>Convolutional Neural Network</a:t>
          </a:r>
          <a:endParaRPr lang="en-US" dirty="0"/>
        </a:p>
      </dgm:t>
    </dgm:pt>
    <dgm:pt modelId="{9C2A2660-C50F-4C5F-A3F4-DF22E82B53FD}" type="parTrans" cxnId="{8A19208B-CC24-46E7-84CA-693A2C12E891}">
      <dgm:prSet/>
      <dgm:spPr/>
      <dgm:t>
        <a:bodyPr/>
        <a:lstStyle/>
        <a:p>
          <a:endParaRPr lang="en-US"/>
        </a:p>
      </dgm:t>
    </dgm:pt>
    <dgm:pt modelId="{191293C8-B5C6-4146-9FB0-FE3073097422}" type="sibTrans" cxnId="{8A19208B-CC24-46E7-84CA-693A2C12E891}">
      <dgm:prSet/>
      <dgm:spPr/>
      <dgm:t>
        <a:bodyPr/>
        <a:lstStyle/>
        <a:p>
          <a:endParaRPr lang="en-US"/>
        </a:p>
      </dgm:t>
    </dgm:pt>
    <dgm:pt modelId="{537B34EC-3872-49BC-B2E0-C2A28F4F3992}" type="pres">
      <dgm:prSet presAssocID="{FEAE204E-6EBF-45FF-A515-D5ECB0006E1D}" presName="Name0" presStyleCnt="0">
        <dgm:presLayoutVars>
          <dgm:chPref val="1"/>
          <dgm:dir/>
          <dgm:animOne val="branch"/>
          <dgm:animLvl val="lvl"/>
          <dgm:resizeHandles val="exact"/>
        </dgm:presLayoutVars>
      </dgm:prSet>
      <dgm:spPr/>
    </dgm:pt>
    <dgm:pt modelId="{8D7CB77F-72CA-4102-A313-B553CA036F48}" type="pres">
      <dgm:prSet presAssocID="{6496406D-0ED0-44E5-8848-2B3205BB124F}" presName="root1" presStyleCnt="0"/>
      <dgm:spPr/>
    </dgm:pt>
    <dgm:pt modelId="{E33BA350-ECE2-4E92-A23E-5A9554265AE2}" type="pres">
      <dgm:prSet presAssocID="{6496406D-0ED0-44E5-8848-2B3205BB124F}" presName="LevelOneTextNode" presStyleLbl="node0" presStyleIdx="0" presStyleCnt="1">
        <dgm:presLayoutVars>
          <dgm:chPref val="3"/>
        </dgm:presLayoutVars>
      </dgm:prSet>
      <dgm:spPr/>
    </dgm:pt>
    <dgm:pt modelId="{FECB1D47-B15A-4FE8-9AF2-6043B9FDA95C}" type="pres">
      <dgm:prSet presAssocID="{6496406D-0ED0-44E5-8848-2B3205BB124F}" presName="level2hierChild" presStyleCnt="0"/>
      <dgm:spPr/>
    </dgm:pt>
    <dgm:pt modelId="{60C45769-B43D-4645-B198-A9E02B969729}" type="pres">
      <dgm:prSet presAssocID="{4B0F4184-41AB-4227-8BEC-2F172ABFF983}" presName="conn2-1" presStyleLbl="parChTrans1D2" presStyleIdx="0" presStyleCnt="3"/>
      <dgm:spPr/>
    </dgm:pt>
    <dgm:pt modelId="{78B0EEF5-A29B-4DBC-870A-48ED38EC9E62}" type="pres">
      <dgm:prSet presAssocID="{4B0F4184-41AB-4227-8BEC-2F172ABFF983}" presName="connTx" presStyleLbl="parChTrans1D2" presStyleIdx="0" presStyleCnt="3"/>
      <dgm:spPr/>
    </dgm:pt>
    <dgm:pt modelId="{51FBCB7F-405C-4E29-BBE7-4A313E8D08AD}" type="pres">
      <dgm:prSet presAssocID="{0B27DF81-2719-4D4A-A4C5-AA3AA714E435}" presName="root2" presStyleCnt="0"/>
      <dgm:spPr/>
    </dgm:pt>
    <dgm:pt modelId="{C139DDB8-8C24-4CF8-B1BA-4F36012F62F4}" type="pres">
      <dgm:prSet presAssocID="{0B27DF81-2719-4D4A-A4C5-AA3AA714E435}" presName="LevelTwoTextNode" presStyleLbl="node2" presStyleIdx="0" presStyleCnt="3">
        <dgm:presLayoutVars>
          <dgm:chPref val="3"/>
        </dgm:presLayoutVars>
      </dgm:prSet>
      <dgm:spPr/>
    </dgm:pt>
    <dgm:pt modelId="{2A0E718E-154D-43AD-B51D-ADDDB915E489}" type="pres">
      <dgm:prSet presAssocID="{0B27DF81-2719-4D4A-A4C5-AA3AA714E435}" presName="level3hierChild" presStyleCnt="0"/>
      <dgm:spPr/>
    </dgm:pt>
    <dgm:pt modelId="{9FC2AE2E-2AC6-4ABA-BC3D-DD739BA25182}" type="pres">
      <dgm:prSet presAssocID="{93E9B070-B6B8-46A4-9CC7-6C6609F0470D}" presName="conn2-1" presStyleLbl="parChTrans1D2" presStyleIdx="1" presStyleCnt="3"/>
      <dgm:spPr/>
    </dgm:pt>
    <dgm:pt modelId="{C75A2A78-38CB-4310-BDBC-EC29A8CE7655}" type="pres">
      <dgm:prSet presAssocID="{93E9B070-B6B8-46A4-9CC7-6C6609F0470D}" presName="connTx" presStyleLbl="parChTrans1D2" presStyleIdx="1" presStyleCnt="3"/>
      <dgm:spPr/>
    </dgm:pt>
    <dgm:pt modelId="{EBBD7DFA-427F-4618-B053-B2CDB479B22F}" type="pres">
      <dgm:prSet presAssocID="{9F75F0E6-D0F9-46A1-A782-ABA8D18F923C}" presName="root2" presStyleCnt="0"/>
      <dgm:spPr/>
    </dgm:pt>
    <dgm:pt modelId="{07066A3D-1407-4D50-91F8-63768337B03C}" type="pres">
      <dgm:prSet presAssocID="{9F75F0E6-D0F9-46A1-A782-ABA8D18F923C}" presName="LevelTwoTextNode" presStyleLbl="node2" presStyleIdx="1" presStyleCnt="3">
        <dgm:presLayoutVars>
          <dgm:chPref val="3"/>
        </dgm:presLayoutVars>
      </dgm:prSet>
      <dgm:spPr/>
    </dgm:pt>
    <dgm:pt modelId="{AA2E8C81-4AF7-4156-9964-850A96ECE92B}" type="pres">
      <dgm:prSet presAssocID="{9F75F0E6-D0F9-46A1-A782-ABA8D18F923C}" presName="level3hierChild" presStyleCnt="0"/>
      <dgm:spPr/>
    </dgm:pt>
    <dgm:pt modelId="{16F256F9-C202-4CC9-A58A-01112811CAF1}" type="pres">
      <dgm:prSet presAssocID="{9C2A2660-C50F-4C5F-A3F4-DF22E82B53FD}" presName="conn2-1" presStyleLbl="parChTrans1D2" presStyleIdx="2" presStyleCnt="3"/>
      <dgm:spPr/>
    </dgm:pt>
    <dgm:pt modelId="{32481C91-099F-45B7-BE6A-605465B47817}" type="pres">
      <dgm:prSet presAssocID="{9C2A2660-C50F-4C5F-A3F4-DF22E82B53FD}" presName="connTx" presStyleLbl="parChTrans1D2" presStyleIdx="2" presStyleCnt="3"/>
      <dgm:spPr/>
    </dgm:pt>
    <dgm:pt modelId="{36187A0A-F37D-406F-9E64-15D674B2E15D}" type="pres">
      <dgm:prSet presAssocID="{32F5D30C-1EF3-4084-AB98-9432FE1B9E3B}" presName="root2" presStyleCnt="0"/>
      <dgm:spPr/>
    </dgm:pt>
    <dgm:pt modelId="{58BE3B4F-08D3-4924-9F06-0363FF2D26B1}" type="pres">
      <dgm:prSet presAssocID="{32F5D30C-1EF3-4084-AB98-9432FE1B9E3B}" presName="LevelTwoTextNode" presStyleLbl="node2" presStyleIdx="2" presStyleCnt="3">
        <dgm:presLayoutVars>
          <dgm:chPref val="3"/>
        </dgm:presLayoutVars>
      </dgm:prSet>
      <dgm:spPr/>
    </dgm:pt>
    <dgm:pt modelId="{F50C083C-0269-4F91-9C63-7D5A86C6FDE6}" type="pres">
      <dgm:prSet presAssocID="{32F5D30C-1EF3-4084-AB98-9432FE1B9E3B}" presName="level3hierChild" presStyleCnt="0"/>
      <dgm:spPr/>
    </dgm:pt>
  </dgm:ptLst>
  <dgm:cxnLst>
    <dgm:cxn modelId="{E69D1C03-2E42-4EAA-BF9E-3F9FAFD1A34C}" type="presOf" srcId="{6496406D-0ED0-44E5-8848-2B3205BB124F}" destId="{E33BA350-ECE2-4E92-A23E-5A9554265AE2}" srcOrd="0" destOrd="0" presId="urn:microsoft.com/office/officeart/2008/layout/HorizontalMultiLevelHierarchy"/>
    <dgm:cxn modelId="{CAAE2713-7EC4-404E-A473-631E811CE294}" type="presOf" srcId="{93E9B070-B6B8-46A4-9CC7-6C6609F0470D}" destId="{9FC2AE2E-2AC6-4ABA-BC3D-DD739BA25182}" srcOrd="0" destOrd="0" presId="urn:microsoft.com/office/officeart/2008/layout/HorizontalMultiLevelHierarchy"/>
    <dgm:cxn modelId="{D2907721-4E65-4DDC-B028-7C71150B4D28}" type="presOf" srcId="{32F5D30C-1EF3-4084-AB98-9432FE1B9E3B}" destId="{58BE3B4F-08D3-4924-9F06-0363FF2D26B1}" srcOrd="0" destOrd="0" presId="urn:microsoft.com/office/officeart/2008/layout/HorizontalMultiLevelHierarchy"/>
    <dgm:cxn modelId="{CBE71F25-F85B-4146-A3CB-3E6CCEB20BD2}" type="presOf" srcId="{0B27DF81-2719-4D4A-A4C5-AA3AA714E435}" destId="{C139DDB8-8C24-4CF8-B1BA-4F36012F62F4}" srcOrd="0" destOrd="0" presId="urn:microsoft.com/office/officeart/2008/layout/HorizontalMultiLevelHierarchy"/>
    <dgm:cxn modelId="{26E71D7B-5D5B-49E9-9D1A-B3C59AF7B289}" srcId="{FEAE204E-6EBF-45FF-A515-D5ECB0006E1D}" destId="{6496406D-0ED0-44E5-8848-2B3205BB124F}" srcOrd="0" destOrd="0" parTransId="{95A28833-6ECC-4128-A1AC-BD75E01E189F}" sibTransId="{C6E8797A-B316-4D82-A0DA-36BD2BE3212B}"/>
    <dgm:cxn modelId="{22D69780-8DAC-4917-A415-65E6F1101E64}" type="presOf" srcId="{9C2A2660-C50F-4C5F-A3F4-DF22E82B53FD}" destId="{16F256F9-C202-4CC9-A58A-01112811CAF1}" srcOrd="0" destOrd="0" presId="urn:microsoft.com/office/officeart/2008/layout/HorizontalMultiLevelHierarchy"/>
    <dgm:cxn modelId="{938E0483-F0C7-4094-B15E-A0A44C977622}" type="presOf" srcId="{FEAE204E-6EBF-45FF-A515-D5ECB0006E1D}" destId="{537B34EC-3872-49BC-B2E0-C2A28F4F3992}" srcOrd="0" destOrd="0" presId="urn:microsoft.com/office/officeart/2008/layout/HorizontalMultiLevelHierarchy"/>
    <dgm:cxn modelId="{8A19208B-CC24-46E7-84CA-693A2C12E891}" srcId="{6496406D-0ED0-44E5-8848-2B3205BB124F}" destId="{32F5D30C-1EF3-4084-AB98-9432FE1B9E3B}" srcOrd="2" destOrd="0" parTransId="{9C2A2660-C50F-4C5F-A3F4-DF22E82B53FD}" sibTransId="{191293C8-B5C6-4146-9FB0-FE3073097422}"/>
    <dgm:cxn modelId="{132AFB97-7F1F-4A22-85B0-8B0853EB38DC}" type="presOf" srcId="{4B0F4184-41AB-4227-8BEC-2F172ABFF983}" destId="{78B0EEF5-A29B-4DBC-870A-48ED38EC9E62}" srcOrd="1" destOrd="0" presId="urn:microsoft.com/office/officeart/2008/layout/HorizontalMultiLevelHierarchy"/>
    <dgm:cxn modelId="{76130BA0-EFB4-4C37-8503-581B6F4BE3A2}" type="presOf" srcId="{9C2A2660-C50F-4C5F-A3F4-DF22E82B53FD}" destId="{32481C91-099F-45B7-BE6A-605465B47817}" srcOrd="1" destOrd="0" presId="urn:microsoft.com/office/officeart/2008/layout/HorizontalMultiLevelHierarchy"/>
    <dgm:cxn modelId="{10679BC7-170B-4BC9-8893-E8B193F75716}" srcId="{6496406D-0ED0-44E5-8848-2B3205BB124F}" destId="{0B27DF81-2719-4D4A-A4C5-AA3AA714E435}" srcOrd="0" destOrd="0" parTransId="{4B0F4184-41AB-4227-8BEC-2F172ABFF983}" sibTransId="{0F28B147-9794-4915-AE0F-3C73A5EF7F68}"/>
    <dgm:cxn modelId="{961E59DB-5241-4E3D-8942-0BAC414252FE}" srcId="{6496406D-0ED0-44E5-8848-2B3205BB124F}" destId="{9F75F0E6-D0F9-46A1-A782-ABA8D18F923C}" srcOrd="1" destOrd="0" parTransId="{93E9B070-B6B8-46A4-9CC7-6C6609F0470D}" sibTransId="{C5D99CA5-E4D0-484E-BDC8-382AF92A5549}"/>
    <dgm:cxn modelId="{F6D715E3-2B6D-4353-89E7-DE8438A81288}" type="presOf" srcId="{9F75F0E6-D0F9-46A1-A782-ABA8D18F923C}" destId="{07066A3D-1407-4D50-91F8-63768337B03C}" srcOrd="0" destOrd="0" presId="urn:microsoft.com/office/officeart/2008/layout/HorizontalMultiLevelHierarchy"/>
    <dgm:cxn modelId="{80045BF8-2B4D-4DD5-9EA0-96969E0B7C9B}" type="presOf" srcId="{4B0F4184-41AB-4227-8BEC-2F172ABFF983}" destId="{60C45769-B43D-4645-B198-A9E02B969729}" srcOrd="0" destOrd="0" presId="urn:microsoft.com/office/officeart/2008/layout/HorizontalMultiLevelHierarchy"/>
    <dgm:cxn modelId="{C00530F9-21E0-4F15-90CE-9FF4021C1B72}" type="presOf" srcId="{93E9B070-B6B8-46A4-9CC7-6C6609F0470D}" destId="{C75A2A78-38CB-4310-BDBC-EC29A8CE7655}" srcOrd="1" destOrd="0" presId="urn:microsoft.com/office/officeart/2008/layout/HorizontalMultiLevelHierarchy"/>
    <dgm:cxn modelId="{CFF6888A-114A-4FE2-B53F-9DBBF9161CAA}" type="presParOf" srcId="{537B34EC-3872-49BC-B2E0-C2A28F4F3992}" destId="{8D7CB77F-72CA-4102-A313-B553CA036F48}" srcOrd="0" destOrd="0" presId="urn:microsoft.com/office/officeart/2008/layout/HorizontalMultiLevelHierarchy"/>
    <dgm:cxn modelId="{2CA0B544-22AB-47E6-8F12-91831C0CCD96}" type="presParOf" srcId="{8D7CB77F-72CA-4102-A313-B553CA036F48}" destId="{E33BA350-ECE2-4E92-A23E-5A9554265AE2}" srcOrd="0" destOrd="0" presId="urn:microsoft.com/office/officeart/2008/layout/HorizontalMultiLevelHierarchy"/>
    <dgm:cxn modelId="{0D3576FE-0A1B-4B74-89A2-613EA570350D}" type="presParOf" srcId="{8D7CB77F-72CA-4102-A313-B553CA036F48}" destId="{FECB1D47-B15A-4FE8-9AF2-6043B9FDA95C}" srcOrd="1" destOrd="0" presId="urn:microsoft.com/office/officeart/2008/layout/HorizontalMultiLevelHierarchy"/>
    <dgm:cxn modelId="{5C44C83B-B215-4BD4-ABD7-7085E65339CD}" type="presParOf" srcId="{FECB1D47-B15A-4FE8-9AF2-6043B9FDA95C}" destId="{60C45769-B43D-4645-B198-A9E02B969729}" srcOrd="0" destOrd="0" presId="urn:microsoft.com/office/officeart/2008/layout/HorizontalMultiLevelHierarchy"/>
    <dgm:cxn modelId="{523404A2-1DB0-4C69-8C3B-3E950E4C5362}" type="presParOf" srcId="{60C45769-B43D-4645-B198-A9E02B969729}" destId="{78B0EEF5-A29B-4DBC-870A-48ED38EC9E62}" srcOrd="0" destOrd="0" presId="urn:microsoft.com/office/officeart/2008/layout/HorizontalMultiLevelHierarchy"/>
    <dgm:cxn modelId="{6A7B76CB-D965-462C-AC2A-685BDDE556A9}" type="presParOf" srcId="{FECB1D47-B15A-4FE8-9AF2-6043B9FDA95C}" destId="{51FBCB7F-405C-4E29-BBE7-4A313E8D08AD}" srcOrd="1" destOrd="0" presId="urn:microsoft.com/office/officeart/2008/layout/HorizontalMultiLevelHierarchy"/>
    <dgm:cxn modelId="{9B6D30D2-EC17-45C8-9DB0-0C293EB882BC}" type="presParOf" srcId="{51FBCB7F-405C-4E29-BBE7-4A313E8D08AD}" destId="{C139DDB8-8C24-4CF8-B1BA-4F36012F62F4}" srcOrd="0" destOrd="0" presId="urn:microsoft.com/office/officeart/2008/layout/HorizontalMultiLevelHierarchy"/>
    <dgm:cxn modelId="{529B8CF5-5B8E-4818-AF9D-DBFF27F48FED}" type="presParOf" srcId="{51FBCB7F-405C-4E29-BBE7-4A313E8D08AD}" destId="{2A0E718E-154D-43AD-B51D-ADDDB915E489}" srcOrd="1" destOrd="0" presId="urn:microsoft.com/office/officeart/2008/layout/HorizontalMultiLevelHierarchy"/>
    <dgm:cxn modelId="{4C79753D-5C8A-4A07-9766-E0F2E43C7D27}" type="presParOf" srcId="{FECB1D47-B15A-4FE8-9AF2-6043B9FDA95C}" destId="{9FC2AE2E-2AC6-4ABA-BC3D-DD739BA25182}" srcOrd="2" destOrd="0" presId="urn:microsoft.com/office/officeart/2008/layout/HorizontalMultiLevelHierarchy"/>
    <dgm:cxn modelId="{BC04E5E6-B649-4595-8F8C-CFE27B97C901}" type="presParOf" srcId="{9FC2AE2E-2AC6-4ABA-BC3D-DD739BA25182}" destId="{C75A2A78-38CB-4310-BDBC-EC29A8CE7655}" srcOrd="0" destOrd="0" presId="urn:microsoft.com/office/officeart/2008/layout/HorizontalMultiLevelHierarchy"/>
    <dgm:cxn modelId="{C1BC67B8-BF7D-40E4-ACC3-F7086AC6621A}" type="presParOf" srcId="{FECB1D47-B15A-4FE8-9AF2-6043B9FDA95C}" destId="{EBBD7DFA-427F-4618-B053-B2CDB479B22F}" srcOrd="3" destOrd="0" presId="urn:microsoft.com/office/officeart/2008/layout/HorizontalMultiLevelHierarchy"/>
    <dgm:cxn modelId="{EE8D624F-6841-4213-B1B3-42A5B8F52FC1}" type="presParOf" srcId="{EBBD7DFA-427F-4618-B053-B2CDB479B22F}" destId="{07066A3D-1407-4D50-91F8-63768337B03C}" srcOrd="0" destOrd="0" presId="urn:microsoft.com/office/officeart/2008/layout/HorizontalMultiLevelHierarchy"/>
    <dgm:cxn modelId="{59EB8245-F47D-4B45-B183-A6AD07D57563}" type="presParOf" srcId="{EBBD7DFA-427F-4618-B053-B2CDB479B22F}" destId="{AA2E8C81-4AF7-4156-9964-850A96ECE92B}" srcOrd="1" destOrd="0" presId="urn:microsoft.com/office/officeart/2008/layout/HorizontalMultiLevelHierarchy"/>
    <dgm:cxn modelId="{C523021A-B98F-4E3C-A0FB-34E94CFADA6A}" type="presParOf" srcId="{FECB1D47-B15A-4FE8-9AF2-6043B9FDA95C}" destId="{16F256F9-C202-4CC9-A58A-01112811CAF1}" srcOrd="4" destOrd="0" presId="urn:microsoft.com/office/officeart/2008/layout/HorizontalMultiLevelHierarchy"/>
    <dgm:cxn modelId="{3E73F135-0438-4E52-9B02-F3F93B60BA70}" type="presParOf" srcId="{16F256F9-C202-4CC9-A58A-01112811CAF1}" destId="{32481C91-099F-45B7-BE6A-605465B47817}" srcOrd="0" destOrd="0" presId="urn:microsoft.com/office/officeart/2008/layout/HorizontalMultiLevelHierarchy"/>
    <dgm:cxn modelId="{768CF2ED-CAD6-4C78-9D0B-5210CA61CD01}" type="presParOf" srcId="{FECB1D47-B15A-4FE8-9AF2-6043B9FDA95C}" destId="{36187A0A-F37D-406F-9E64-15D674B2E15D}" srcOrd="5" destOrd="0" presId="urn:microsoft.com/office/officeart/2008/layout/HorizontalMultiLevelHierarchy"/>
    <dgm:cxn modelId="{C3975034-082B-40F0-91E9-4B808B78916D}" type="presParOf" srcId="{36187A0A-F37D-406F-9E64-15D674B2E15D}" destId="{58BE3B4F-08D3-4924-9F06-0363FF2D26B1}" srcOrd="0" destOrd="0" presId="urn:microsoft.com/office/officeart/2008/layout/HorizontalMultiLevelHierarchy"/>
    <dgm:cxn modelId="{E574D3D8-481D-4777-8E9E-E453FBC09D3B}" type="presParOf" srcId="{36187A0A-F37D-406F-9E64-15D674B2E15D}" destId="{F50C083C-0269-4F91-9C63-7D5A86C6FDE6}" srcOrd="1" destOrd="0" presId="urn:microsoft.com/office/officeart/2008/layout/HorizontalMultiLevelHierarchy"/>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F256F9-C202-4CC9-A58A-01112811CAF1}">
      <dsp:nvSpPr>
        <dsp:cNvPr id="0" name=""/>
        <dsp:cNvSpPr/>
      </dsp:nvSpPr>
      <dsp:spPr>
        <a:xfrm>
          <a:off x="3822757" y="2572498"/>
          <a:ext cx="641272" cy="1221936"/>
        </a:xfrm>
        <a:custGeom>
          <a:avLst/>
          <a:gdLst/>
          <a:ahLst/>
          <a:cxnLst/>
          <a:rect l="0" t="0" r="0" b="0"/>
          <a:pathLst>
            <a:path>
              <a:moveTo>
                <a:pt x="0" y="0"/>
              </a:moveTo>
              <a:lnTo>
                <a:pt x="320636" y="0"/>
              </a:lnTo>
              <a:lnTo>
                <a:pt x="320636" y="1221936"/>
              </a:lnTo>
              <a:lnTo>
                <a:pt x="641272" y="122193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108894" y="3148967"/>
        <a:ext cx="68999" cy="68999"/>
      </dsp:txXfrm>
    </dsp:sp>
    <dsp:sp modelId="{9FC2AE2E-2AC6-4ABA-BC3D-DD739BA25182}">
      <dsp:nvSpPr>
        <dsp:cNvPr id="0" name=""/>
        <dsp:cNvSpPr/>
      </dsp:nvSpPr>
      <dsp:spPr>
        <a:xfrm>
          <a:off x="3822757" y="2526778"/>
          <a:ext cx="641272" cy="91440"/>
        </a:xfrm>
        <a:custGeom>
          <a:avLst/>
          <a:gdLst/>
          <a:ahLst/>
          <a:cxnLst/>
          <a:rect l="0" t="0" r="0" b="0"/>
          <a:pathLst>
            <a:path>
              <a:moveTo>
                <a:pt x="0" y="45720"/>
              </a:moveTo>
              <a:lnTo>
                <a:pt x="641272" y="457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127361" y="2556466"/>
        <a:ext cx="32063" cy="32063"/>
      </dsp:txXfrm>
    </dsp:sp>
    <dsp:sp modelId="{60C45769-B43D-4645-B198-A9E02B969729}">
      <dsp:nvSpPr>
        <dsp:cNvPr id="0" name=""/>
        <dsp:cNvSpPr/>
      </dsp:nvSpPr>
      <dsp:spPr>
        <a:xfrm>
          <a:off x="3822757" y="1350561"/>
          <a:ext cx="641272" cy="1221936"/>
        </a:xfrm>
        <a:custGeom>
          <a:avLst/>
          <a:gdLst/>
          <a:ahLst/>
          <a:cxnLst/>
          <a:rect l="0" t="0" r="0" b="0"/>
          <a:pathLst>
            <a:path>
              <a:moveTo>
                <a:pt x="0" y="1221936"/>
              </a:moveTo>
              <a:lnTo>
                <a:pt x="320636" y="1221936"/>
              </a:lnTo>
              <a:lnTo>
                <a:pt x="320636" y="0"/>
              </a:lnTo>
              <a:lnTo>
                <a:pt x="641272"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108894" y="1927030"/>
        <a:ext cx="68999" cy="68999"/>
      </dsp:txXfrm>
    </dsp:sp>
    <dsp:sp modelId="{E33BA350-ECE2-4E92-A23E-5A9554265AE2}">
      <dsp:nvSpPr>
        <dsp:cNvPr id="0" name=""/>
        <dsp:cNvSpPr/>
      </dsp:nvSpPr>
      <dsp:spPr>
        <a:xfrm rot="16200000">
          <a:off x="761484" y="2083723"/>
          <a:ext cx="5144997" cy="9775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35" tIns="26035" rIns="26035" bIns="26035" numCol="1" spcCol="1270" anchor="ctr" anchorCtr="0">
          <a:noAutofit/>
        </a:bodyPr>
        <a:lstStyle/>
        <a:p>
          <a:pPr marL="0" lvl="0" indent="0" algn="ctr" defTabSz="1822450">
            <a:lnSpc>
              <a:spcPct val="90000"/>
            </a:lnSpc>
            <a:spcBef>
              <a:spcPct val="0"/>
            </a:spcBef>
            <a:spcAft>
              <a:spcPct val="35000"/>
            </a:spcAft>
            <a:buNone/>
          </a:pPr>
          <a:r>
            <a:rPr lang="en-US" sz="4100" kern="1200" dirty="0"/>
            <a:t>Deep Learning Network</a:t>
          </a:r>
        </a:p>
      </dsp:txBody>
      <dsp:txXfrm>
        <a:off x="761484" y="2083723"/>
        <a:ext cx="5144997" cy="977549"/>
      </dsp:txXfrm>
    </dsp:sp>
    <dsp:sp modelId="{C139DDB8-8C24-4CF8-B1BA-4F36012F62F4}">
      <dsp:nvSpPr>
        <dsp:cNvPr id="0" name=""/>
        <dsp:cNvSpPr/>
      </dsp:nvSpPr>
      <dsp:spPr>
        <a:xfrm>
          <a:off x="4464029" y="861786"/>
          <a:ext cx="3206362" cy="9775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en-US" sz="3300" b="1" i="0" kern="1200" dirty="0"/>
            <a:t>Feed Forward Neural Network</a:t>
          </a:r>
          <a:endParaRPr lang="en-US" sz="3300" kern="1200" dirty="0"/>
        </a:p>
      </dsp:txBody>
      <dsp:txXfrm>
        <a:off x="4464029" y="861786"/>
        <a:ext cx="3206362" cy="977549"/>
      </dsp:txXfrm>
    </dsp:sp>
    <dsp:sp modelId="{07066A3D-1407-4D50-91F8-63768337B03C}">
      <dsp:nvSpPr>
        <dsp:cNvPr id="0" name=""/>
        <dsp:cNvSpPr/>
      </dsp:nvSpPr>
      <dsp:spPr>
        <a:xfrm>
          <a:off x="4464029" y="2083723"/>
          <a:ext cx="3206362" cy="9775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en-US" sz="3300" b="1" i="0" kern="1200" dirty="0"/>
            <a:t>Recurrent Neural Network</a:t>
          </a:r>
          <a:endParaRPr lang="en-US" sz="3300" kern="1200" dirty="0"/>
        </a:p>
      </dsp:txBody>
      <dsp:txXfrm>
        <a:off x="4464029" y="2083723"/>
        <a:ext cx="3206362" cy="977549"/>
      </dsp:txXfrm>
    </dsp:sp>
    <dsp:sp modelId="{58BE3B4F-08D3-4924-9F06-0363FF2D26B1}">
      <dsp:nvSpPr>
        <dsp:cNvPr id="0" name=""/>
        <dsp:cNvSpPr/>
      </dsp:nvSpPr>
      <dsp:spPr>
        <a:xfrm>
          <a:off x="4464029" y="3305660"/>
          <a:ext cx="3206362" cy="97754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en-US" sz="3300" b="1" i="0" kern="1200" dirty="0"/>
            <a:t>Convolutional Neural Network</a:t>
          </a:r>
          <a:endParaRPr lang="en-US" sz="3300" kern="1200" dirty="0"/>
        </a:p>
      </dsp:txBody>
      <dsp:txXfrm>
        <a:off x="4464029" y="3305660"/>
        <a:ext cx="3206362" cy="977549"/>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png>
</file>

<file path=ppt/media/image20.tmp>
</file>

<file path=ppt/media/image21.gif>
</file>

<file path=ppt/media/image22.tmp>
</file>

<file path=ppt/media/image3.tmp>
</file>

<file path=ppt/media/image4.tmp>
</file>

<file path=ppt/media/image5.tmp>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5D4F4-709E-4BE6-A1DD-E0E7D49E22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C1E108-CD1E-4B91-A301-E9009130BB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68F99C-A7FA-43EF-9030-D97A039418C1}"/>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5" name="Footer Placeholder 4">
            <a:extLst>
              <a:ext uri="{FF2B5EF4-FFF2-40B4-BE49-F238E27FC236}">
                <a16:creationId xmlns:a16="http://schemas.microsoft.com/office/drawing/2014/main" id="{825F6CA2-C209-4533-BC00-9DAA70B980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2BF7BC-4C9F-4A9E-A6D3-6AFF729A5DAC}"/>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1554094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5B85C-168B-4B99-B037-5B97AE1CD11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CB97B3-A6AC-4567-875C-B7CBDB8022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ADBCDB-3744-4A94-A95E-87308505E396}"/>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5" name="Footer Placeholder 4">
            <a:extLst>
              <a:ext uri="{FF2B5EF4-FFF2-40B4-BE49-F238E27FC236}">
                <a16:creationId xmlns:a16="http://schemas.microsoft.com/office/drawing/2014/main" id="{359B317E-758F-4CAC-ACD4-DDCF591DCA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DEA6E-E9E7-4D28-83AB-BB312AB07DD8}"/>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2560339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6EF16E-219F-4A07-8831-71E1B8E76D4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2EF608-58B7-451E-857B-290F24A3CF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C5A9D0-4122-4ED0-9162-10AB456307E6}"/>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5" name="Footer Placeholder 4">
            <a:extLst>
              <a:ext uri="{FF2B5EF4-FFF2-40B4-BE49-F238E27FC236}">
                <a16:creationId xmlns:a16="http://schemas.microsoft.com/office/drawing/2014/main" id="{31AA59BF-C5A9-4796-82D6-9201FC6F20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560440-A42A-4460-BD21-C0E81FCC4DF7}"/>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3009730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BD582-1A90-4D54-941C-A22A894D60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232050-AACB-424D-A260-125FAC59AD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C9032D-CA34-4F02-829D-6A19EE934FFB}"/>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5" name="Footer Placeholder 4">
            <a:extLst>
              <a:ext uri="{FF2B5EF4-FFF2-40B4-BE49-F238E27FC236}">
                <a16:creationId xmlns:a16="http://schemas.microsoft.com/office/drawing/2014/main" id="{D02C1188-2ECA-489D-A18A-DB6770B6E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4A9A9D-7860-4E3F-887A-BE12ABCDF324}"/>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3874397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19187-FD01-4B60-ABAF-8429B2849F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6E55E4-347A-45B5-8E29-E3ACB9C64C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1C9047-BC1E-42F0-A6A2-3C8F7779236D}"/>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5" name="Footer Placeholder 4">
            <a:extLst>
              <a:ext uri="{FF2B5EF4-FFF2-40B4-BE49-F238E27FC236}">
                <a16:creationId xmlns:a16="http://schemas.microsoft.com/office/drawing/2014/main" id="{A19B6DA9-3C0D-4612-9604-59A913686F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9514F2-9C4E-41CE-9B7D-972BA657D8E3}"/>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353579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FFFDD-CE8B-43D7-BD87-1E83B16C98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DCB165-4DB8-4219-A609-68DB644D6C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7D33FE-BFC1-456D-B23A-1E7838C33C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1F27E3-7E63-4410-81F4-0E56AAC1A9DB}"/>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6" name="Footer Placeholder 5">
            <a:extLst>
              <a:ext uri="{FF2B5EF4-FFF2-40B4-BE49-F238E27FC236}">
                <a16:creationId xmlns:a16="http://schemas.microsoft.com/office/drawing/2014/main" id="{7D9A606F-4D1C-497C-AB22-C3D06F2C66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6E0EFB-8011-438C-9E8C-D58B2F1D4294}"/>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3551151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67C9D-B83B-4913-ACF9-ED182C30CE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EB68E3-4BEA-4B6A-AE66-9DAD76A75B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63CD8A-41E4-4DC3-A12D-2770F0347F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629B14E-14BE-4FC3-961A-4859DB242D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59FA64-7298-4BD2-840A-14FAEE09182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1029E4-2F78-490B-9BD7-ABEA08D49F90}"/>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8" name="Footer Placeholder 7">
            <a:extLst>
              <a:ext uri="{FF2B5EF4-FFF2-40B4-BE49-F238E27FC236}">
                <a16:creationId xmlns:a16="http://schemas.microsoft.com/office/drawing/2014/main" id="{A1474382-B2D7-4EAB-8F6C-7A1C6CCCC51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C5232B-0015-4F02-8231-BED142FC3A7E}"/>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3730313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D167B-E731-461F-B4C7-0F7FE62422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AEB377-033D-4B27-9486-BD268F431E98}"/>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4" name="Footer Placeholder 3">
            <a:extLst>
              <a:ext uri="{FF2B5EF4-FFF2-40B4-BE49-F238E27FC236}">
                <a16:creationId xmlns:a16="http://schemas.microsoft.com/office/drawing/2014/main" id="{99DAA8D1-4FB8-4C3C-A8A6-CF1F56A2E3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30D57A-923C-4D39-8CA7-CA95A64A36D4}"/>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2071497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916015-CFE7-44EF-9F94-3DF8DB8DE95D}"/>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3" name="Footer Placeholder 2">
            <a:extLst>
              <a:ext uri="{FF2B5EF4-FFF2-40B4-BE49-F238E27FC236}">
                <a16:creationId xmlns:a16="http://schemas.microsoft.com/office/drawing/2014/main" id="{5C68A3BE-F96C-4A36-A0FD-1ECCD116283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B800EE9-21D7-4FD4-B497-F86E56FA6915}"/>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155347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19105-43F1-4F64-874F-48646347A1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DD3D4B-96DB-49DB-AB31-CD6F335DEC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EAA6806-D8E7-4C87-AE69-56ECC2FB1D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4A39B3-5BAD-414C-A583-4FCE34751A29}"/>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6" name="Footer Placeholder 5">
            <a:extLst>
              <a:ext uri="{FF2B5EF4-FFF2-40B4-BE49-F238E27FC236}">
                <a16:creationId xmlns:a16="http://schemas.microsoft.com/office/drawing/2014/main" id="{F237FB8C-13ED-4CEA-9536-5CCD081C3A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131911-5A10-45E1-9D89-D09594851AA8}"/>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2632829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0BEF8-B6A3-4B11-9201-4A2404E01A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529A93-35B5-4D95-BDF7-565CF9F919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16DC1B-77A6-462A-9A4C-F79382F35B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2A49C6-4FC3-492F-BD38-0F87B0FEA79D}"/>
              </a:ext>
            </a:extLst>
          </p:cNvPr>
          <p:cNvSpPr>
            <a:spLocks noGrp="1"/>
          </p:cNvSpPr>
          <p:nvPr>
            <p:ph type="dt" sz="half" idx="10"/>
          </p:nvPr>
        </p:nvSpPr>
        <p:spPr/>
        <p:txBody>
          <a:bodyPr/>
          <a:lstStyle/>
          <a:p>
            <a:fld id="{9DC926BD-E21E-4EB0-B136-870F6FC73978}" type="datetimeFigureOut">
              <a:rPr lang="en-US" smtClean="0"/>
              <a:t>6/28/2021</a:t>
            </a:fld>
            <a:endParaRPr lang="en-US"/>
          </a:p>
        </p:txBody>
      </p:sp>
      <p:sp>
        <p:nvSpPr>
          <p:cNvPr id="6" name="Footer Placeholder 5">
            <a:extLst>
              <a:ext uri="{FF2B5EF4-FFF2-40B4-BE49-F238E27FC236}">
                <a16:creationId xmlns:a16="http://schemas.microsoft.com/office/drawing/2014/main" id="{F507CA18-24DD-46F5-A992-AEEB1F6038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61E4CB-B4D2-4435-B956-56BD80D9BCDD}"/>
              </a:ext>
            </a:extLst>
          </p:cNvPr>
          <p:cNvSpPr>
            <a:spLocks noGrp="1"/>
          </p:cNvSpPr>
          <p:nvPr>
            <p:ph type="sldNum" sz="quarter" idx="12"/>
          </p:nvPr>
        </p:nvSpPr>
        <p:spPr/>
        <p:txBody>
          <a:bodyPr/>
          <a:lstStyle/>
          <a:p>
            <a:fld id="{4EC51F03-6DD9-4ABE-8A50-2E1BFA41D6C8}" type="slidenum">
              <a:rPr lang="en-US" smtClean="0"/>
              <a:t>‹#›</a:t>
            </a:fld>
            <a:endParaRPr lang="en-US"/>
          </a:p>
        </p:txBody>
      </p:sp>
    </p:spTree>
    <p:extLst>
      <p:ext uri="{BB962C8B-B14F-4D97-AF65-F5344CB8AC3E}">
        <p14:creationId xmlns:p14="http://schemas.microsoft.com/office/powerpoint/2010/main" val="2466243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012C4F-4097-45F6-AA84-EFC6598C4C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F75EE52-4C7A-49E0-A6E7-B6309FBE27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9E1CD7-C285-43A1-8911-388E384ABF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926BD-E21E-4EB0-B136-870F6FC73978}" type="datetimeFigureOut">
              <a:rPr lang="en-US" smtClean="0"/>
              <a:t>6/28/2021</a:t>
            </a:fld>
            <a:endParaRPr lang="en-US"/>
          </a:p>
        </p:txBody>
      </p:sp>
      <p:sp>
        <p:nvSpPr>
          <p:cNvPr id="5" name="Footer Placeholder 4">
            <a:extLst>
              <a:ext uri="{FF2B5EF4-FFF2-40B4-BE49-F238E27FC236}">
                <a16:creationId xmlns:a16="http://schemas.microsoft.com/office/drawing/2014/main" id="{4E10FF53-3BF5-4492-A706-AFA8127771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922EBE-C802-492F-9387-EE37C1388C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C51F03-6DD9-4ABE-8A50-2E1BFA41D6C8}" type="slidenum">
              <a:rPr lang="en-US" smtClean="0"/>
              <a:t>‹#›</a:t>
            </a:fld>
            <a:endParaRPr lang="en-US"/>
          </a:p>
        </p:txBody>
      </p:sp>
    </p:spTree>
    <p:extLst>
      <p:ext uri="{BB962C8B-B14F-4D97-AF65-F5344CB8AC3E}">
        <p14:creationId xmlns:p14="http://schemas.microsoft.com/office/powerpoint/2010/main" val="17698077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tmp"/></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tmp"/></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tmp"/></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tmp"/></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0.tmp"/></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tmp"/></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2.tmp"/></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tmp"/></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3.tmp"/></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4.tmp"/></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5.tmp"/></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6.tmp"/></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7.tmp"/></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tmp"/></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8.tmp"/></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9.tmp"/></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0.tmp"/></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1.gif"/></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2.tmp"/></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56156"/>
            <a:ext cx="9144000" cy="1784123"/>
          </a:xfrm>
          <a:ln>
            <a:solidFill>
              <a:srgbClr val="00B0F0"/>
            </a:solidFill>
          </a:ln>
        </p:spPr>
        <p:txBody>
          <a:bodyPr>
            <a:normAutofit/>
          </a:bodyPr>
          <a:lstStyle/>
          <a:p>
            <a:r>
              <a:rPr lang="en-US" dirty="0"/>
              <a:t>BIT 353</a:t>
            </a:r>
            <a:br>
              <a:rPr lang="en-US" dirty="0"/>
            </a:br>
            <a:r>
              <a:rPr lang="en-US" dirty="0"/>
              <a:t>ARTIFICIAL INTELLIGENCE</a:t>
            </a:r>
          </a:p>
        </p:txBody>
      </p:sp>
      <p:sp>
        <p:nvSpPr>
          <p:cNvPr id="3" name="Subtitle 2"/>
          <p:cNvSpPr>
            <a:spLocks noGrp="1"/>
          </p:cNvSpPr>
          <p:nvPr>
            <p:ph type="subTitle" idx="1"/>
          </p:nvPr>
        </p:nvSpPr>
        <p:spPr>
          <a:xfrm>
            <a:off x="1524000" y="2606040"/>
            <a:ext cx="9144000" cy="2011680"/>
          </a:xfrm>
          <a:ln>
            <a:solidFill>
              <a:srgbClr val="00B0F0"/>
            </a:solidFill>
          </a:ln>
        </p:spPr>
        <p:txBody>
          <a:bodyPr/>
          <a:lstStyle/>
          <a:p>
            <a:r>
              <a:rPr lang="en-US" dirty="0"/>
              <a:t>Lecturer: Saroj Poudel</a:t>
            </a:r>
          </a:p>
          <a:p>
            <a:r>
              <a:rPr lang="en-US" dirty="0"/>
              <a:t>Qualification: MS CIS&amp;IT</a:t>
            </a:r>
          </a:p>
          <a:p>
            <a:r>
              <a:rPr lang="en-US" dirty="0"/>
              <a:t>Profession: Senior Software Developer/CTO</a:t>
            </a:r>
          </a:p>
        </p:txBody>
      </p:sp>
      <p:sp>
        <p:nvSpPr>
          <p:cNvPr id="4" name="Subtitle 2"/>
          <p:cNvSpPr txBox="1">
            <a:spLocks/>
          </p:cNvSpPr>
          <p:nvPr/>
        </p:nvSpPr>
        <p:spPr>
          <a:xfrm>
            <a:off x="3735977" y="6103620"/>
            <a:ext cx="4720046" cy="61722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Lincoln University College, CN 1221</a:t>
            </a:r>
          </a:p>
        </p:txBody>
      </p:sp>
    </p:spTree>
    <p:extLst>
      <p:ext uri="{BB962C8B-B14F-4D97-AF65-F5344CB8AC3E}">
        <p14:creationId xmlns:p14="http://schemas.microsoft.com/office/powerpoint/2010/main" val="10256389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Recurrent Neural Network</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RNN is a multi-layered neural network that can store information in context nodes, allowing it to learn data sequences and output a number or another sequence.</a:t>
            </a:r>
          </a:p>
          <a:p>
            <a:r>
              <a:rPr lang="en-US" dirty="0"/>
              <a:t>In simple words it an Artificial neural networks whose connections between neurons include loops.</a:t>
            </a:r>
          </a:p>
          <a:p>
            <a:endParaRPr lang="en-US" dirty="0"/>
          </a:p>
          <a:p>
            <a:endParaRPr lang="en-US" dirty="0"/>
          </a:p>
          <a:p>
            <a:endParaRPr lang="en-US" dirty="0"/>
          </a:p>
          <a:p>
            <a:endParaRPr lang="en-US" dirty="0"/>
          </a:p>
          <a:p>
            <a:pPr marL="0" indent="0">
              <a:buNone/>
            </a:pPr>
            <a:endParaRPr lang="en-US" dirty="0"/>
          </a:p>
          <a:p>
            <a:pPr marL="0" indent="0">
              <a:buNone/>
            </a:pPr>
            <a:endParaRPr lang="en-US" dirty="0"/>
          </a:p>
        </p:txBody>
      </p:sp>
      <p:pic>
        <p:nvPicPr>
          <p:cNvPr id="7" name="Picture 6" descr="Diagram&#10;&#10;Description automatically generated">
            <a:extLst>
              <a:ext uri="{FF2B5EF4-FFF2-40B4-BE49-F238E27FC236}">
                <a16:creationId xmlns:a16="http://schemas.microsoft.com/office/drawing/2014/main" id="{17317829-C147-4EF3-AF48-0C03A1D795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3928" y="3570264"/>
            <a:ext cx="3381847" cy="2314898"/>
          </a:xfrm>
          <a:prstGeom prst="rect">
            <a:avLst/>
          </a:prstGeom>
        </p:spPr>
      </p:pic>
    </p:spTree>
    <p:extLst>
      <p:ext uri="{BB962C8B-B14F-4D97-AF65-F5344CB8AC3E}">
        <p14:creationId xmlns:p14="http://schemas.microsoft.com/office/powerpoint/2010/main" val="1249810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Applications of RNN</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Help securities traders to generate analytic reports</a:t>
            </a:r>
          </a:p>
          <a:p>
            <a:r>
              <a:rPr lang="en-US" dirty="0"/>
              <a:t>Detect abnormalities in the contract of financial statement</a:t>
            </a:r>
          </a:p>
          <a:p>
            <a:r>
              <a:rPr lang="en-US" dirty="0"/>
              <a:t>Detect fraudulent credit-card transaction</a:t>
            </a:r>
          </a:p>
          <a:p>
            <a:r>
              <a:rPr lang="en-US" dirty="0"/>
              <a:t>Provide a caption for images</a:t>
            </a:r>
          </a:p>
          <a:p>
            <a:r>
              <a:rPr lang="en-US" dirty="0"/>
              <a:t>Power chatbots</a:t>
            </a:r>
          </a:p>
          <a:p>
            <a:r>
              <a:rPr lang="en-US" dirty="0"/>
              <a:t>Rhythm Learning</a:t>
            </a:r>
          </a:p>
          <a:p>
            <a:r>
              <a:rPr lang="en-US" dirty="0"/>
              <a:t>Music Composition</a:t>
            </a:r>
          </a:p>
        </p:txBody>
      </p:sp>
    </p:spTree>
    <p:extLst>
      <p:ext uri="{BB962C8B-B14F-4D97-AF65-F5344CB8AC3E}">
        <p14:creationId xmlns:p14="http://schemas.microsoft.com/office/powerpoint/2010/main" val="29749218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Convolutional Neural Network</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Convolutional Neural Networks are a special kind of neural network mainly used for image classification, clustering of images and object recognition. </a:t>
            </a:r>
          </a:p>
          <a:p>
            <a:r>
              <a:rPr lang="en-US" dirty="0"/>
              <a:t>CNNs are extensively used in computer vision; have been applied also in acoustic modelling for automatic speech recognition.</a:t>
            </a:r>
          </a:p>
          <a:p>
            <a:r>
              <a:rPr lang="en-US" dirty="0"/>
              <a:t>The idea behind convolutional neural networks is the idea of a “moving filter” which passes through the image.</a:t>
            </a:r>
          </a:p>
          <a:p>
            <a:r>
              <a:rPr lang="en-US" dirty="0"/>
              <a:t>Facebook as facial recognition software uses these nets.</a:t>
            </a:r>
          </a:p>
          <a:p>
            <a:r>
              <a:rPr lang="en-US" dirty="0"/>
              <a:t>To achieve the best accuracy, deep convolutional neural networks are preferred more than any other neural network.</a:t>
            </a:r>
          </a:p>
          <a:p>
            <a:pPr marL="0" indent="0">
              <a:buNone/>
            </a:pPr>
            <a:endParaRPr lang="en-US" dirty="0"/>
          </a:p>
        </p:txBody>
      </p:sp>
    </p:spTree>
    <p:extLst>
      <p:ext uri="{BB962C8B-B14F-4D97-AF65-F5344CB8AC3E}">
        <p14:creationId xmlns:p14="http://schemas.microsoft.com/office/powerpoint/2010/main" val="1509719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Applications of CNN</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Identify Faces, Street Signs, Tumors</a:t>
            </a:r>
          </a:p>
          <a:p>
            <a:r>
              <a:rPr lang="en-US" dirty="0"/>
              <a:t>Image Recognition</a:t>
            </a:r>
          </a:p>
          <a:p>
            <a:r>
              <a:rPr lang="en-US" dirty="0"/>
              <a:t>Video Analysis</a:t>
            </a:r>
          </a:p>
          <a:p>
            <a:r>
              <a:rPr lang="en-US" dirty="0"/>
              <a:t>NLP</a:t>
            </a:r>
          </a:p>
        </p:txBody>
      </p:sp>
    </p:spTree>
    <p:extLst>
      <p:ext uri="{BB962C8B-B14F-4D97-AF65-F5344CB8AC3E}">
        <p14:creationId xmlns:p14="http://schemas.microsoft.com/office/powerpoint/2010/main" val="636223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Deep Learning Applications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pPr marL="0" indent="0">
              <a:buNone/>
            </a:pPr>
            <a:r>
              <a:rPr lang="en-US" dirty="0"/>
              <a:t>			</a:t>
            </a:r>
            <a:r>
              <a:rPr lang="en-US" sz="3600" b="1" dirty="0"/>
              <a:t>Vision</a:t>
            </a:r>
          </a:p>
          <a:p>
            <a:r>
              <a:rPr lang="en-US" dirty="0"/>
              <a:t>Deep learning have been applied to a wide range of vision tasks, from self-driving cars to grading cucumbers.</a:t>
            </a:r>
          </a:p>
          <a:p>
            <a:r>
              <a:rPr lang="en-US" dirty="0"/>
              <a:t>Driving  is among the most demanding of vision tasks: not only must the algorithm detect, localize, track, and recognize pigeons, paper bags, and pedestrians, but it has to do it in real time with near-perfect accuracy.</a:t>
            </a:r>
          </a:p>
          <a:p>
            <a:r>
              <a:rPr lang="en-US" dirty="0"/>
              <a:t>It has been also used to automatic image caption generation.</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2150893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Natural Language Processing</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Deep learning has also had a huge impact on natural language processing (NLP) applications such as machine translation and speech recognition.</a:t>
            </a:r>
          </a:p>
          <a:p>
            <a:r>
              <a:rPr lang="en-US" dirty="0"/>
              <a:t>As of 2020, machine translation systems are approaching human performance for language pairs such as French and English for which very large paired data sets are available, and they are usable for other language pairs covering the majority of Earth’s population.</a:t>
            </a:r>
          </a:p>
          <a:p>
            <a:r>
              <a:rPr lang="en-US" dirty="0"/>
              <a:t>There is even some evidence that networks trained on multiple languages do in fact learn an internal meaning representation: for example, after learning to translate Portuguese to English and English to Spanish, it is possible to translate Portuguese directly into Spanish. </a:t>
            </a:r>
          </a:p>
        </p:txBody>
      </p:sp>
    </p:spTree>
    <p:extLst>
      <p:ext uri="{BB962C8B-B14F-4D97-AF65-F5344CB8AC3E}">
        <p14:creationId xmlns:p14="http://schemas.microsoft.com/office/powerpoint/2010/main" val="2719566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Deep Reinforcement Learning</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normAutofit fontScale="92500" lnSpcReduction="10000"/>
          </a:bodyPr>
          <a:lstStyle/>
          <a:p>
            <a:r>
              <a:rPr lang="en-US" dirty="0"/>
              <a:t>Deep reinforcement learning (deep RL) is a subfield of machine learning that combines reinforcement learning (RL) and deep learning.</a:t>
            </a:r>
          </a:p>
          <a:p>
            <a:r>
              <a:rPr lang="en-US" dirty="0"/>
              <a:t>RL considers the problem of a computational agent learning to make decisions by trial and error.</a:t>
            </a:r>
          </a:p>
          <a:p>
            <a:r>
              <a:rPr lang="en-US" dirty="0"/>
              <a:t>Deep RL algorithms are able to take in very large inputs (e.g. every pixel rendered to the screen in a video game) and decide what actions to perform to optimize an objective (</a:t>
            </a:r>
            <a:r>
              <a:rPr lang="en-US" dirty="0" err="1"/>
              <a:t>eg.</a:t>
            </a:r>
            <a:r>
              <a:rPr lang="en-US" dirty="0"/>
              <a:t> maximizing the game score).</a:t>
            </a:r>
          </a:p>
          <a:p>
            <a:r>
              <a:rPr lang="en-US" dirty="0"/>
              <a:t>The possibilities of deep reinforcement learning came to the attention of many during the well-publicized defeat of a Go grandmaster by DeepMind’s AlphaGo.</a:t>
            </a:r>
          </a:p>
          <a:p>
            <a:r>
              <a:rPr lang="en-US" dirty="0"/>
              <a:t>In addition to playing Go, deep reinforcement learning has achieved human-level prowess in other games such as chess, poker, Atari games and several other competitive video games.</a:t>
            </a:r>
          </a:p>
        </p:txBody>
      </p:sp>
    </p:spTree>
    <p:extLst>
      <p:ext uri="{BB962C8B-B14F-4D97-AF65-F5344CB8AC3E}">
        <p14:creationId xmlns:p14="http://schemas.microsoft.com/office/powerpoint/2010/main" val="3341134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Natural Language Processing</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Natural Language Processing (NLP) refers to AI method of communicating with an intelligent systems using a natural language such as English.</a:t>
            </a:r>
          </a:p>
          <a:p>
            <a:pPr algn="just"/>
            <a:r>
              <a:rPr lang="en-US" b="0" i="0" dirty="0">
                <a:solidFill>
                  <a:srgbClr val="000000"/>
                </a:solidFill>
                <a:effectLst/>
                <a:latin typeface="Arial" panose="020B0604020202020204" pitchFamily="34" charset="0"/>
              </a:rPr>
              <a:t>The field of NLP involves making computers to perform useful tasks with the natural languages humans use. </a:t>
            </a:r>
          </a:p>
          <a:p>
            <a:pPr algn="just"/>
            <a:r>
              <a:rPr lang="en-US" b="0" i="0" dirty="0">
                <a:solidFill>
                  <a:srgbClr val="000000"/>
                </a:solidFill>
                <a:effectLst/>
                <a:latin typeface="Arial" panose="020B0604020202020204" pitchFamily="34" charset="0"/>
              </a:rPr>
              <a:t>The input and output of an NLP system can be −</a:t>
            </a:r>
          </a:p>
          <a:p>
            <a:pPr lvl="1"/>
            <a:r>
              <a:rPr lang="en-US" b="0" i="0" dirty="0">
                <a:effectLst/>
                <a:latin typeface="Arial" panose="020B0604020202020204" pitchFamily="34" charset="0"/>
              </a:rPr>
              <a:t>Speech</a:t>
            </a:r>
          </a:p>
          <a:p>
            <a:pPr lvl="1"/>
            <a:r>
              <a:rPr lang="en-US" b="0" i="0" dirty="0">
                <a:effectLst/>
                <a:latin typeface="Arial" panose="020B0604020202020204" pitchFamily="34" charset="0"/>
              </a:rPr>
              <a:t>Written Text</a:t>
            </a:r>
          </a:p>
          <a:p>
            <a:endParaRPr lang="en-US" dirty="0"/>
          </a:p>
        </p:txBody>
      </p:sp>
    </p:spTree>
    <p:extLst>
      <p:ext uri="{BB962C8B-B14F-4D97-AF65-F5344CB8AC3E}">
        <p14:creationId xmlns:p14="http://schemas.microsoft.com/office/powerpoint/2010/main" val="20107752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Advantages of NLP</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NLP helps users to ask questions about any subject and get a direct response within seconds.</a:t>
            </a:r>
          </a:p>
          <a:p>
            <a:r>
              <a:rPr lang="en-US" dirty="0"/>
              <a:t>NLP offers exact answers to the question means it does not offer unnecessary and unwanted information.</a:t>
            </a:r>
          </a:p>
          <a:p>
            <a:r>
              <a:rPr lang="en-US" dirty="0"/>
              <a:t>NLP helps computers to communicate with humans in their languages.</a:t>
            </a:r>
          </a:p>
          <a:p>
            <a:r>
              <a:rPr lang="en-US" dirty="0"/>
              <a:t>It is very time efficient.</a:t>
            </a:r>
          </a:p>
          <a:p>
            <a:r>
              <a:rPr lang="en-US" dirty="0"/>
              <a:t>Most of the companies use NLP to improve the efficiency of documentation processes, accuracy of documentation, and identify the information from large databases.</a:t>
            </a:r>
          </a:p>
        </p:txBody>
      </p:sp>
    </p:spTree>
    <p:extLst>
      <p:ext uri="{BB962C8B-B14F-4D97-AF65-F5344CB8AC3E}">
        <p14:creationId xmlns:p14="http://schemas.microsoft.com/office/powerpoint/2010/main" val="33244097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Disadvantages of NLP</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NLP may not show context.</a:t>
            </a:r>
          </a:p>
          <a:p>
            <a:r>
              <a:rPr lang="en-US" dirty="0"/>
              <a:t>NLP is unpredictable</a:t>
            </a:r>
          </a:p>
          <a:p>
            <a:r>
              <a:rPr lang="en-US" dirty="0"/>
              <a:t>NLP may require more keystrokes.</a:t>
            </a:r>
          </a:p>
          <a:p>
            <a:r>
              <a:rPr lang="en-US" dirty="0"/>
              <a:t>NLP is unable to adapt to the new domain, and it has a limited function that's why NLP is built for a single and specific task only.</a:t>
            </a:r>
          </a:p>
        </p:txBody>
      </p:sp>
    </p:spTree>
    <p:extLst>
      <p:ext uri="{BB962C8B-B14F-4D97-AF65-F5344CB8AC3E}">
        <p14:creationId xmlns:p14="http://schemas.microsoft.com/office/powerpoint/2010/main" val="1378698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Deep Learning</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Deep learning is based on the branch of machine learning, which is a subset of artificial intelligence.</a:t>
            </a:r>
          </a:p>
          <a:p>
            <a:r>
              <a:rPr lang="en-US" dirty="0"/>
              <a:t>Basically, it is a machine learning class that makes use of numerous nonlinear processing units so as to perform feature extraction as well as transformation.</a:t>
            </a:r>
          </a:p>
          <a:p>
            <a:r>
              <a:rPr lang="en-US" dirty="0"/>
              <a:t>The output from each preceding layer is taken as input by each one of the successive layers.</a:t>
            </a:r>
          </a:p>
          <a:p>
            <a:r>
              <a:rPr lang="en-US" dirty="0"/>
              <a:t>Deep learning is implemented by the help of deep networks, which are nothing but neural networks with multiple hidden layers.</a:t>
            </a:r>
          </a:p>
        </p:txBody>
      </p:sp>
    </p:spTree>
    <p:extLst>
      <p:ext uri="{BB962C8B-B14F-4D97-AF65-F5344CB8AC3E}">
        <p14:creationId xmlns:p14="http://schemas.microsoft.com/office/powerpoint/2010/main" val="30312640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Components of NLP</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pPr marL="514350" indent="-514350">
              <a:buAutoNum type="arabicPeriod"/>
            </a:pPr>
            <a:r>
              <a:rPr lang="en-US" b="1" dirty="0"/>
              <a:t>Natural Language Understanding (NLU)</a:t>
            </a:r>
          </a:p>
          <a:p>
            <a:endParaRPr lang="en-US" b="1" dirty="0"/>
          </a:p>
          <a:p>
            <a:r>
              <a:rPr lang="en-US" dirty="0"/>
              <a:t>Natural Language Understanding (NLU) helps the machine to understand and </a:t>
            </a:r>
            <a:r>
              <a:rPr lang="en-US" dirty="0" err="1"/>
              <a:t>analyse</a:t>
            </a:r>
            <a:r>
              <a:rPr lang="en-US" dirty="0"/>
              <a:t> human language by extracting the metadata from content such as concepts, entities, keywords, emotion, relations, and semantic roles.</a:t>
            </a:r>
          </a:p>
          <a:p>
            <a:r>
              <a:rPr lang="en-US" dirty="0"/>
              <a:t>NLU involves the following tasks -</a:t>
            </a:r>
          </a:p>
          <a:p>
            <a:pPr lvl="1"/>
            <a:r>
              <a:rPr lang="en-US" dirty="0"/>
              <a:t>It is used to map the given input into useful representation.</a:t>
            </a:r>
          </a:p>
          <a:p>
            <a:pPr lvl="1"/>
            <a:r>
              <a:rPr lang="en-US" dirty="0"/>
              <a:t>It is used to analyze different aspects of the language.</a:t>
            </a:r>
          </a:p>
        </p:txBody>
      </p:sp>
    </p:spTree>
    <p:extLst>
      <p:ext uri="{BB962C8B-B14F-4D97-AF65-F5344CB8AC3E}">
        <p14:creationId xmlns:p14="http://schemas.microsoft.com/office/powerpoint/2010/main" val="41939644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2. Natural Language Generation (NLG)</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normAutofit/>
          </a:bodyPr>
          <a:lstStyle/>
          <a:p>
            <a:r>
              <a:rPr lang="en-US" dirty="0"/>
              <a:t>Natural Language Generation (NLG) acts as a translator that converts the computerized data into natural language representation.</a:t>
            </a:r>
          </a:p>
          <a:p>
            <a:r>
              <a:rPr lang="en-US" dirty="0"/>
              <a:t>It mainly involves Text planning, Sentence planning, and Text Realization.</a:t>
            </a:r>
          </a:p>
          <a:p>
            <a:r>
              <a:rPr lang="en-US" b="1" dirty="0"/>
              <a:t>Text planning </a:t>
            </a:r>
            <a:r>
              <a:rPr lang="en-US" dirty="0"/>
              <a:t>− It includes retrieving the relevant content from knowledge base.</a:t>
            </a:r>
          </a:p>
          <a:p>
            <a:r>
              <a:rPr lang="en-US" b="1" dirty="0"/>
              <a:t>Sentence planning </a:t>
            </a:r>
            <a:r>
              <a:rPr lang="en-US" dirty="0"/>
              <a:t>− It includes choosing required words, forming meaningful phrases, setting tone of the sentence.</a:t>
            </a:r>
          </a:p>
          <a:p>
            <a:r>
              <a:rPr lang="en-US" b="1" dirty="0"/>
              <a:t>Text Realization </a:t>
            </a:r>
            <a:r>
              <a:rPr lang="en-US" dirty="0"/>
              <a:t>− It is mapping sentence plan into sentence structure.</a:t>
            </a:r>
          </a:p>
        </p:txBody>
      </p:sp>
    </p:spTree>
    <p:extLst>
      <p:ext uri="{BB962C8B-B14F-4D97-AF65-F5344CB8AC3E}">
        <p14:creationId xmlns:p14="http://schemas.microsoft.com/office/powerpoint/2010/main" val="29875888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Applications of NLP</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pPr marL="514350" indent="-514350">
              <a:buAutoNum type="arabicPeriod"/>
            </a:pPr>
            <a:r>
              <a:rPr lang="en-US" dirty="0"/>
              <a:t>Question Answering</a:t>
            </a:r>
          </a:p>
          <a:p>
            <a:pPr marL="0" indent="0">
              <a:buNone/>
            </a:pPr>
            <a:r>
              <a:rPr lang="en-US" dirty="0"/>
              <a:t>Question Answering focuses on building systems that automatically answer the questions asked by humans in a natural language.</a:t>
            </a:r>
          </a:p>
          <a:p>
            <a:pPr marL="0" indent="0">
              <a:buNone/>
            </a:pPr>
            <a:endParaRPr lang="en-US" dirty="0"/>
          </a:p>
        </p:txBody>
      </p:sp>
      <p:pic>
        <p:nvPicPr>
          <p:cNvPr id="7" name="Picture 6">
            <a:extLst>
              <a:ext uri="{FF2B5EF4-FFF2-40B4-BE49-F238E27FC236}">
                <a16:creationId xmlns:a16="http://schemas.microsoft.com/office/drawing/2014/main" id="{06157490-D7F8-4DE2-A55F-7351A29296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4129" y="2710921"/>
            <a:ext cx="3991532" cy="3781953"/>
          </a:xfrm>
          <a:prstGeom prst="rect">
            <a:avLst/>
          </a:prstGeom>
        </p:spPr>
      </p:pic>
    </p:spTree>
    <p:extLst>
      <p:ext uri="{BB962C8B-B14F-4D97-AF65-F5344CB8AC3E}">
        <p14:creationId xmlns:p14="http://schemas.microsoft.com/office/powerpoint/2010/main" val="7372664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52184"/>
            <a:ext cx="10515600" cy="6024779"/>
          </a:xfrm>
        </p:spPr>
        <p:txBody>
          <a:bodyPr/>
          <a:lstStyle/>
          <a:p>
            <a:pPr marL="0" indent="0">
              <a:buNone/>
            </a:pPr>
            <a:r>
              <a:rPr lang="en-US" dirty="0"/>
              <a:t>2. Spam Detection</a:t>
            </a:r>
          </a:p>
          <a:p>
            <a:pPr marL="0" indent="0">
              <a:buNone/>
            </a:pPr>
            <a:r>
              <a:rPr lang="en-US" dirty="0"/>
              <a:t>Spam detection is used to detect unwanted e-mails getting to a user's inbox.</a:t>
            </a:r>
          </a:p>
          <a:p>
            <a:pPr marL="0" indent="0">
              <a:buNone/>
            </a:pPr>
            <a:endParaRPr lang="en-US" dirty="0"/>
          </a:p>
        </p:txBody>
      </p:sp>
      <p:pic>
        <p:nvPicPr>
          <p:cNvPr id="9" name="Picture 8" descr="Diagram&#10;&#10;Description automatically generated">
            <a:extLst>
              <a:ext uri="{FF2B5EF4-FFF2-40B4-BE49-F238E27FC236}">
                <a16:creationId xmlns:a16="http://schemas.microsoft.com/office/drawing/2014/main" id="{0B614167-6286-43F9-8C02-1CCBEC8397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99984" y="1416695"/>
            <a:ext cx="5792008" cy="2838846"/>
          </a:xfrm>
          <a:prstGeom prst="rect">
            <a:avLst/>
          </a:prstGeom>
        </p:spPr>
      </p:pic>
    </p:spTree>
    <p:extLst>
      <p:ext uri="{BB962C8B-B14F-4D97-AF65-F5344CB8AC3E}">
        <p14:creationId xmlns:p14="http://schemas.microsoft.com/office/powerpoint/2010/main" val="8568165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52184"/>
            <a:ext cx="10515600" cy="6024779"/>
          </a:xfrm>
        </p:spPr>
        <p:txBody>
          <a:bodyPr/>
          <a:lstStyle/>
          <a:p>
            <a:pPr marL="0" indent="0">
              <a:buNone/>
            </a:pPr>
            <a:r>
              <a:rPr lang="en-US" dirty="0"/>
              <a:t>3. Sentiment Analysis</a:t>
            </a:r>
          </a:p>
          <a:p>
            <a:r>
              <a:rPr lang="en-US" dirty="0"/>
              <a:t>Sentiment Analysis is also known as </a:t>
            </a:r>
            <a:r>
              <a:rPr lang="en-US" b="1" dirty="0"/>
              <a:t>opinion mining</a:t>
            </a:r>
            <a:r>
              <a:rPr lang="en-US" dirty="0"/>
              <a:t>. It is used on the web to </a:t>
            </a:r>
            <a:r>
              <a:rPr lang="en-US" dirty="0" err="1"/>
              <a:t>analyse</a:t>
            </a:r>
            <a:r>
              <a:rPr lang="en-US" dirty="0"/>
              <a:t> the attitude, </a:t>
            </a:r>
            <a:r>
              <a:rPr lang="en-US" dirty="0" err="1"/>
              <a:t>behaviour</a:t>
            </a:r>
            <a:r>
              <a:rPr lang="en-US" dirty="0"/>
              <a:t>, and emotional state of the sender.</a:t>
            </a:r>
          </a:p>
          <a:p>
            <a:r>
              <a:rPr lang="en-US" dirty="0"/>
              <a:t>This application is implemented through a combination of NLP (Natural Language Processing) and statistics by assigning the values to the text (positive, negative, or natural), identify the mood of the context (happy, sad, angry, etc.)</a:t>
            </a:r>
          </a:p>
        </p:txBody>
      </p:sp>
      <p:pic>
        <p:nvPicPr>
          <p:cNvPr id="3" name="Picture 2" descr="Shape, circle, rectangle&#10;&#10;Description automatically generated">
            <a:extLst>
              <a:ext uri="{FF2B5EF4-FFF2-40B4-BE49-F238E27FC236}">
                <a16:creationId xmlns:a16="http://schemas.microsoft.com/office/drawing/2014/main" id="{4C504D8B-FCD6-4E43-98B6-120998F9A5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94746" y="3788946"/>
            <a:ext cx="6125430" cy="2010056"/>
          </a:xfrm>
          <a:prstGeom prst="rect">
            <a:avLst/>
          </a:prstGeom>
        </p:spPr>
      </p:pic>
    </p:spTree>
    <p:extLst>
      <p:ext uri="{BB962C8B-B14F-4D97-AF65-F5344CB8AC3E}">
        <p14:creationId xmlns:p14="http://schemas.microsoft.com/office/powerpoint/2010/main" val="27906846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52184"/>
            <a:ext cx="10515600" cy="6024779"/>
          </a:xfrm>
        </p:spPr>
        <p:txBody>
          <a:bodyPr/>
          <a:lstStyle/>
          <a:p>
            <a:pPr marL="0" indent="0">
              <a:buNone/>
            </a:pPr>
            <a:r>
              <a:rPr lang="en-US" dirty="0"/>
              <a:t>4. Machine Translation</a:t>
            </a:r>
          </a:p>
          <a:p>
            <a:pPr marL="0" indent="0">
              <a:buNone/>
            </a:pPr>
            <a:r>
              <a:rPr lang="en-US" dirty="0"/>
              <a:t>Machine translation is used to translate text or speech from one natural language to another natural language.</a:t>
            </a:r>
          </a:p>
          <a:p>
            <a:pPr marL="0" indent="0">
              <a:buNone/>
            </a:pPr>
            <a:endParaRPr lang="en-US" dirty="0"/>
          </a:p>
          <a:p>
            <a:pPr marL="0" indent="0">
              <a:buNone/>
            </a:pPr>
            <a:endParaRPr lang="en-US" dirty="0"/>
          </a:p>
        </p:txBody>
      </p:sp>
      <p:pic>
        <p:nvPicPr>
          <p:cNvPr id="3" name="Picture 2" descr="Graphical user interface, text, application, chat or text message&#10;&#10;Description automatically generated">
            <a:extLst>
              <a:ext uri="{FF2B5EF4-FFF2-40B4-BE49-F238E27FC236}">
                <a16:creationId xmlns:a16="http://schemas.microsoft.com/office/drawing/2014/main" id="{B3D14064-1F7D-4FC7-9973-16AF745A9C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30100" y="2377525"/>
            <a:ext cx="6192114" cy="2924583"/>
          </a:xfrm>
          <a:prstGeom prst="rect">
            <a:avLst/>
          </a:prstGeom>
        </p:spPr>
      </p:pic>
    </p:spTree>
    <p:extLst>
      <p:ext uri="{BB962C8B-B14F-4D97-AF65-F5344CB8AC3E}">
        <p14:creationId xmlns:p14="http://schemas.microsoft.com/office/powerpoint/2010/main" val="27906808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52184"/>
            <a:ext cx="10515600" cy="6024779"/>
          </a:xfrm>
        </p:spPr>
        <p:txBody>
          <a:bodyPr/>
          <a:lstStyle/>
          <a:p>
            <a:pPr marL="0" indent="0">
              <a:buNone/>
            </a:pPr>
            <a:r>
              <a:rPr lang="en-US" dirty="0"/>
              <a:t>5. Spelling correction</a:t>
            </a:r>
          </a:p>
          <a:p>
            <a:pPr marL="0" indent="0">
              <a:buNone/>
            </a:pPr>
            <a:r>
              <a:rPr lang="en-US" dirty="0"/>
              <a:t>Microsoft Corporation provides word processor software like MS-word, PowerPoint for the spelling correction(example).</a:t>
            </a:r>
          </a:p>
          <a:p>
            <a:pPr marL="0" indent="0">
              <a:buNone/>
            </a:pPr>
            <a:endParaRPr lang="en-US" dirty="0"/>
          </a:p>
          <a:p>
            <a:pPr marL="0" indent="0">
              <a:buNone/>
            </a:pPr>
            <a:r>
              <a:rPr lang="en-US" dirty="0"/>
              <a:t>6. Speech Recognition</a:t>
            </a:r>
          </a:p>
          <a:p>
            <a:pPr marL="0" indent="0">
              <a:buNone/>
            </a:pPr>
            <a:r>
              <a:rPr lang="en-US" dirty="0"/>
              <a:t>Speech recognition is used for converting spoken words into text. It is used in applications, such as mobile, home automation, video recovery, dictating to Microsoft Word, voice biometrics, voice user interface, and so on</a:t>
            </a:r>
          </a:p>
        </p:txBody>
      </p:sp>
    </p:spTree>
    <p:extLst>
      <p:ext uri="{BB962C8B-B14F-4D97-AF65-F5344CB8AC3E}">
        <p14:creationId xmlns:p14="http://schemas.microsoft.com/office/powerpoint/2010/main" val="37891632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344557"/>
            <a:ext cx="10515600" cy="5832406"/>
          </a:xfrm>
        </p:spPr>
        <p:txBody>
          <a:bodyPr/>
          <a:lstStyle/>
          <a:p>
            <a:pPr marL="0" indent="0">
              <a:buNone/>
            </a:pPr>
            <a:r>
              <a:rPr lang="en-US" dirty="0"/>
              <a:t>7. Chatbot</a:t>
            </a:r>
          </a:p>
          <a:p>
            <a:pPr marL="0" indent="0">
              <a:buNone/>
            </a:pPr>
            <a:endParaRPr lang="en-US" dirty="0"/>
          </a:p>
          <a:p>
            <a:pPr marL="0" indent="0">
              <a:buNone/>
            </a:pPr>
            <a:r>
              <a:rPr lang="en-US" dirty="0"/>
              <a:t>Implementing the Chatbot is one of the important applications of NLP. It is used by many companies to provide the customer's chat services.</a:t>
            </a:r>
          </a:p>
        </p:txBody>
      </p:sp>
      <p:pic>
        <p:nvPicPr>
          <p:cNvPr id="7" name="Picture 6" descr="Graphical user interface, text, application, chat or text message&#10;&#10;Description automatically generated">
            <a:extLst>
              <a:ext uri="{FF2B5EF4-FFF2-40B4-BE49-F238E27FC236}">
                <a16:creationId xmlns:a16="http://schemas.microsoft.com/office/drawing/2014/main" id="{91189BBF-253D-4510-97C1-9FCFF9A90A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26296" y="2547539"/>
            <a:ext cx="4731026" cy="3018374"/>
          </a:xfrm>
          <a:prstGeom prst="rect">
            <a:avLst/>
          </a:prstGeom>
        </p:spPr>
      </p:pic>
    </p:spTree>
    <p:extLst>
      <p:ext uri="{BB962C8B-B14F-4D97-AF65-F5344CB8AC3E}">
        <p14:creationId xmlns:p14="http://schemas.microsoft.com/office/powerpoint/2010/main" val="4557190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52184"/>
            <a:ext cx="10515600" cy="6024779"/>
          </a:xfrm>
        </p:spPr>
        <p:txBody>
          <a:bodyPr/>
          <a:lstStyle/>
          <a:p>
            <a:pPr marL="0" indent="0">
              <a:buNone/>
            </a:pPr>
            <a:r>
              <a:rPr lang="en-US" dirty="0"/>
              <a:t>8. Information extraction</a:t>
            </a:r>
          </a:p>
          <a:p>
            <a:pPr marL="0" indent="0">
              <a:buNone/>
            </a:pPr>
            <a:endParaRPr lang="en-US" dirty="0"/>
          </a:p>
          <a:p>
            <a:pPr marL="0" indent="0">
              <a:buNone/>
            </a:pPr>
            <a:r>
              <a:rPr lang="en-US" dirty="0"/>
              <a:t>Information extraction is one of the most important applications of NLP. It is used for extracting structured information from unstructured or semi-structured machine-readable documents.</a:t>
            </a:r>
          </a:p>
        </p:txBody>
      </p:sp>
    </p:spTree>
    <p:extLst>
      <p:ext uri="{BB962C8B-B14F-4D97-AF65-F5344CB8AC3E}">
        <p14:creationId xmlns:p14="http://schemas.microsoft.com/office/powerpoint/2010/main" val="26660856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Phases of NLP</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Diagram&#10;&#10;Description automatically generated">
            <a:extLst>
              <a:ext uri="{FF2B5EF4-FFF2-40B4-BE49-F238E27FC236}">
                <a16:creationId xmlns:a16="http://schemas.microsoft.com/office/drawing/2014/main" id="{04D49062-5EC3-44EE-8207-2022CC890B25}"/>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458818" y="1239752"/>
            <a:ext cx="4240695" cy="4591204"/>
          </a:xfrm>
        </p:spPr>
      </p:pic>
    </p:spTree>
    <p:extLst>
      <p:ext uri="{BB962C8B-B14F-4D97-AF65-F5344CB8AC3E}">
        <p14:creationId xmlns:p14="http://schemas.microsoft.com/office/powerpoint/2010/main" val="1191958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Diagram&#10;&#10;Description automatically generated">
            <a:extLst>
              <a:ext uri="{FF2B5EF4-FFF2-40B4-BE49-F238E27FC236}">
                <a16:creationId xmlns:a16="http://schemas.microsoft.com/office/drawing/2014/main" id="{9856A3C0-DB99-42AF-8153-5D670E3E357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285460" y="675862"/>
            <a:ext cx="9501809" cy="5075582"/>
          </a:xfrm>
        </p:spPr>
      </p:pic>
    </p:spTree>
    <p:extLst>
      <p:ext uri="{BB962C8B-B14F-4D97-AF65-F5344CB8AC3E}">
        <p14:creationId xmlns:p14="http://schemas.microsoft.com/office/powerpoint/2010/main" val="3681478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Lexical Analysis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It involves identifying and analyzing the structure of words</a:t>
            </a:r>
          </a:p>
          <a:p>
            <a:r>
              <a:rPr lang="en-US" dirty="0"/>
              <a:t>Lexicon of a language means the collection of words and phrases in a language.</a:t>
            </a:r>
          </a:p>
          <a:p>
            <a:r>
              <a:rPr lang="en-US" dirty="0"/>
              <a:t>Lexical analysis is dividing the whole chunk of txt into paragraphs, sentences, and words.</a:t>
            </a:r>
          </a:p>
        </p:txBody>
      </p:sp>
    </p:spTree>
    <p:extLst>
      <p:ext uri="{BB962C8B-B14F-4D97-AF65-F5344CB8AC3E}">
        <p14:creationId xmlns:p14="http://schemas.microsoft.com/office/powerpoint/2010/main" val="26709467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Syntactic Analysis (Parsing)</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It involves analysis of words in the sentence for grammar and arranging words in a manner that shows the relationship among the words.</a:t>
            </a:r>
          </a:p>
          <a:p>
            <a:endParaRPr lang="en-US" dirty="0"/>
          </a:p>
          <a:p>
            <a:r>
              <a:rPr lang="en-US" dirty="0"/>
              <a:t>The sentence such as “The school goes to boy” is rejected by English syntactic analyzer.</a:t>
            </a:r>
          </a:p>
        </p:txBody>
      </p:sp>
    </p:spTree>
    <p:extLst>
      <p:ext uri="{BB962C8B-B14F-4D97-AF65-F5344CB8AC3E}">
        <p14:creationId xmlns:p14="http://schemas.microsoft.com/office/powerpoint/2010/main" val="14373074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Semantic Analysis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Semantic analysis is concerned with the meaning representation.</a:t>
            </a:r>
          </a:p>
          <a:p>
            <a:r>
              <a:rPr lang="en-US" dirty="0"/>
              <a:t>It draws the exact meaning or the dictionary meaning from the text.</a:t>
            </a:r>
          </a:p>
          <a:p>
            <a:r>
              <a:rPr lang="en-US" dirty="0"/>
              <a:t>The semantic analyzer disregards sentence such as “hot ice-cream”.</a:t>
            </a:r>
          </a:p>
        </p:txBody>
      </p:sp>
    </p:spTree>
    <p:extLst>
      <p:ext uri="{BB962C8B-B14F-4D97-AF65-F5344CB8AC3E}">
        <p14:creationId xmlns:p14="http://schemas.microsoft.com/office/powerpoint/2010/main" val="35122650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Discourse Integration</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The meaning of any sentence depends upon the meaning of the sentence just before it.</a:t>
            </a:r>
          </a:p>
          <a:p>
            <a:endParaRPr lang="en-US" dirty="0"/>
          </a:p>
          <a:p>
            <a:r>
              <a:rPr lang="en-US" dirty="0"/>
              <a:t>In addition, it also brings about the meaning of immediately succeeding sentence</a:t>
            </a:r>
          </a:p>
        </p:txBody>
      </p:sp>
    </p:spTree>
    <p:extLst>
      <p:ext uri="{BB962C8B-B14F-4D97-AF65-F5344CB8AC3E}">
        <p14:creationId xmlns:p14="http://schemas.microsoft.com/office/powerpoint/2010/main" val="30398103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Pragmatic Analysis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During this, what was said is re-interpreted on what it actually meant.</a:t>
            </a:r>
          </a:p>
          <a:p>
            <a:r>
              <a:rPr lang="en-US" dirty="0"/>
              <a:t>It helps you to discover the intended effect by applying a set of rules that characterize cooperative dialogues.</a:t>
            </a:r>
          </a:p>
          <a:p>
            <a:r>
              <a:rPr lang="en-US" dirty="0"/>
              <a:t>For Example: "Open the door" is interpreted as a request instead of an order.</a:t>
            </a:r>
          </a:p>
          <a:p>
            <a:endParaRPr lang="en-US" dirty="0"/>
          </a:p>
          <a:p>
            <a:pPr marL="0" indent="0">
              <a:buNone/>
            </a:pPr>
            <a:endParaRPr lang="en-US" dirty="0"/>
          </a:p>
        </p:txBody>
      </p:sp>
    </p:spTree>
    <p:extLst>
      <p:ext uri="{BB962C8B-B14F-4D97-AF65-F5344CB8AC3E}">
        <p14:creationId xmlns:p14="http://schemas.microsoft.com/office/powerpoint/2010/main" val="23627843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What is (Computer) vision?</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Diagram&#10;&#10;Description automatically generated">
            <a:extLst>
              <a:ext uri="{FF2B5EF4-FFF2-40B4-BE49-F238E27FC236}">
                <a16:creationId xmlns:a16="http://schemas.microsoft.com/office/drawing/2014/main" id="{AE6AF955-AD61-4099-9287-734F07AC952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84313" y="1603513"/>
            <a:ext cx="10969487" cy="3615600"/>
          </a:xfrm>
        </p:spPr>
      </p:pic>
    </p:spTree>
    <p:extLst>
      <p:ext uri="{BB962C8B-B14F-4D97-AF65-F5344CB8AC3E}">
        <p14:creationId xmlns:p14="http://schemas.microsoft.com/office/powerpoint/2010/main" val="28431225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			Images are numbers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A picture containing text, crossword puzzle, black, tiled&#10;&#10;Description automatically generated">
            <a:extLst>
              <a:ext uri="{FF2B5EF4-FFF2-40B4-BE49-F238E27FC236}">
                <a16:creationId xmlns:a16="http://schemas.microsoft.com/office/drawing/2014/main" id="{74F93098-3B5F-4C08-B7AA-60D0F6D61457}"/>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509336" y="1328444"/>
            <a:ext cx="7844485" cy="4776934"/>
          </a:xfrm>
        </p:spPr>
      </p:pic>
    </p:spTree>
    <p:extLst>
      <p:ext uri="{BB962C8B-B14F-4D97-AF65-F5344CB8AC3E}">
        <p14:creationId xmlns:p14="http://schemas.microsoft.com/office/powerpoint/2010/main" val="8700902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Tasks in Computer Vision</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Table&#10;&#10;Description automatically generated">
            <a:extLst>
              <a:ext uri="{FF2B5EF4-FFF2-40B4-BE49-F238E27FC236}">
                <a16:creationId xmlns:a16="http://schemas.microsoft.com/office/drawing/2014/main" id="{EA5308BB-946A-4112-A6E6-B11988B1DD0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822525"/>
            <a:ext cx="10515600" cy="3830487"/>
          </a:xfrm>
        </p:spPr>
      </p:pic>
    </p:spTree>
    <p:extLst>
      <p:ext uri="{BB962C8B-B14F-4D97-AF65-F5344CB8AC3E}">
        <p14:creationId xmlns:p14="http://schemas.microsoft.com/office/powerpoint/2010/main" val="6904214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High level feature detection</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9" name="Content Placeholder 8" descr="Timeline&#10;&#10;Description automatically generated">
            <a:extLst>
              <a:ext uri="{FF2B5EF4-FFF2-40B4-BE49-F238E27FC236}">
                <a16:creationId xmlns:a16="http://schemas.microsoft.com/office/drawing/2014/main" id="{FA21073F-866B-4018-84E9-AE8801A174B7}"/>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363861"/>
            <a:ext cx="10515600" cy="4747815"/>
          </a:xfrm>
        </p:spPr>
      </p:pic>
    </p:spTree>
    <p:extLst>
      <p:ext uri="{BB962C8B-B14F-4D97-AF65-F5344CB8AC3E}">
        <p14:creationId xmlns:p14="http://schemas.microsoft.com/office/powerpoint/2010/main" val="4976573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Manual feature extraction</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9" name="Content Placeholder 8" descr="Graphical user interface, application&#10;&#10;Description automatically generated">
            <a:extLst>
              <a:ext uri="{FF2B5EF4-FFF2-40B4-BE49-F238E27FC236}">
                <a16:creationId xmlns:a16="http://schemas.microsoft.com/office/drawing/2014/main" id="{1FD95966-26CE-481D-ACC0-D42070FC8B09}"/>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79174" y="1537252"/>
            <a:ext cx="10515600" cy="1901687"/>
          </a:xfrm>
        </p:spPr>
      </p:pic>
      <p:sp>
        <p:nvSpPr>
          <p:cNvPr id="10" name="TextBox 9">
            <a:extLst>
              <a:ext uri="{FF2B5EF4-FFF2-40B4-BE49-F238E27FC236}">
                <a16:creationId xmlns:a16="http://schemas.microsoft.com/office/drawing/2014/main" id="{29251125-CC02-4854-AFEE-09ABD6CDEFCE}"/>
              </a:ext>
            </a:extLst>
          </p:cNvPr>
          <p:cNvSpPr txBox="1"/>
          <p:nvPr/>
        </p:nvSpPr>
        <p:spPr>
          <a:xfrm>
            <a:off x="4214191" y="3944225"/>
            <a:ext cx="5009322" cy="923330"/>
          </a:xfrm>
          <a:prstGeom prst="rect">
            <a:avLst/>
          </a:prstGeom>
          <a:noFill/>
        </p:spPr>
        <p:txBody>
          <a:bodyPr wrap="square" rtlCol="0">
            <a:spAutoFit/>
          </a:bodyPr>
          <a:lstStyle/>
          <a:p>
            <a:r>
              <a:rPr lang="en-US" sz="5400" dirty="0"/>
              <a:t>Problems?</a:t>
            </a:r>
          </a:p>
        </p:txBody>
      </p:sp>
    </p:spTree>
    <p:extLst>
      <p:ext uri="{BB962C8B-B14F-4D97-AF65-F5344CB8AC3E}">
        <p14:creationId xmlns:p14="http://schemas.microsoft.com/office/powerpoint/2010/main" val="274336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Artificial Neural Network</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The Artificial Neural Network, or just neural network for short, is not a new idea. It has been around for about 80 years.</a:t>
            </a:r>
          </a:p>
          <a:p>
            <a:r>
              <a:rPr lang="en-US" dirty="0"/>
              <a:t>It was not until 2011, when Deep Neural Networks became popular with the use of new techniques, huge dataset availability, and powerful computers.</a:t>
            </a:r>
          </a:p>
          <a:p>
            <a:r>
              <a:rPr lang="en-US" dirty="0"/>
              <a:t>A neural network mimics a neuron, which has dendrites, a nucleus, axon, and terminal axon.</a:t>
            </a:r>
          </a:p>
          <a:p>
            <a:pPr marL="0" indent="0">
              <a:buNone/>
            </a:pPr>
            <a:endParaRPr lang="en-US" dirty="0"/>
          </a:p>
        </p:txBody>
      </p:sp>
      <p:pic>
        <p:nvPicPr>
          <p:cNvPr id="9" name="Picture 8" descr="Diagram&#10;&#10;Description automatically generated">
            <a:extLst>
              <a:ext uri="{FF2B5EF4-FFF2-40B4-BE49-F238E27FC236}">
                <a16:creationId xmlns:a16="http://schemas.microsoft.com/office/drawing/2014/main" id="{20F5719A-346C-472E-BA60-B03F7B3114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4262" y="4495470"/>
            <a:ext cx="5287616" cy="2362530"/>
          </a:xfrm>
          <a:prstGeom prst="rect">
            <a:avLst/>
          </a:prstGeom>
        </p:spPr>
      </p:pic>
    </p:spTree>
    <p:extLst>
      <p:ext uri="{BB962C8B-B14F-4D97-AF65-F5344CB8AC3E}">
        <p14:creationId xmlns:p14="http://schemas.microsoft.com/office/powerpoint/2010/main" val="11693375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Some problems in feature extraction</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A picture containing text, different&#10;&#10;Description automatically generated">
            <a:extLst>
              <a:ext uri="{FF2B5EF4-FFF2-40B4-BE49-F238E27FC236}">
                <a16:creationId xmlns:a16="http://schemas.microsoft.com/office/drawing/2014/main" id="{A5C83EDF-2505-46F8-9DB0-6D7A36564B2C}"/>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23203" y="1031966"/>
            <a:ext cx="10345594" cy="4984521"/>
          </a:xfrm>
        </p:spPr>
      </p:pic>
      <p:sp>
        <p:nvSpPr>
          <p:cNvPr id="3" name="TextBox 2">
            <a:extLst>
              <a:ext uri="{FF2B5EF4-FFF2-40B4-BE49-F238E27FC236}">
                <a16:creationId xmlns:a16="http://schemas.microsoft.com/office/drawing/2014/main" id="{3089A0BE-2BEF-4779-BFFF-72BDED73B789}"/>
              </a:ext>
            </a:extLst>
          </p:cNvPr>
          <p:cNvSpPr txBox="1"/>
          <p:nvPr/>
        </p:nvSpPr>
        <p:spPr>
          <a:xfrm>
            <a:off x="4724400" y="3200399"/>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
        <p:nvSpPr>
          <p:cNvPr id="6" name="TextBox 5">
            <a:extLst>
              <a:ext uri="{FF2B5EF4-FFF2-40B4-BE49-F238E27FC236}">
                <a16:creationId xmlns:a16="http://schemas.microsoft.com/office/drawing/2014/main" id="{716FB01C-2DCF-4A58-A4B7-1E4AFFB2DFE4}"/>
              </a:ext>
            </a:extLst>
          </p:cNvPr>
          <p:cNvSpPr txBox="1"/>
          <p:nvPr/>
        </p:nvSpPr>
        <p:spPr>
          <a:xfrm>
            <a:off x="4867275" y="3335080"/>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extLst>
      <p:ext uri="{BB962C8B-B14F-4D97-AF65-F5344CB8AC3E}">
        <p14:creationId xmlns:p14="http://schemas.microsoft.com/office/powerpoint/2010/main" val="31747402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Learning Feature Representations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Graphical user interface, text&#10;&#10;Description automatically generated with medium confidence">
            <a:extLst>
              <a:ext uri="{FF2B5EF4-FFF2-40B4-BE49-F238E27FC236}">
                <a16:creationId xmlns:a16="http://schemas.microsoft.com/office/drawing/2014/main" id="{26EA1733-1201-4AE9-8F0D-CB42514494E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38200" y="1749287"/>
            <a:ext cx="10515600" cy="3605185"/>
          </a:xfrm>
        </p:spPr>
      </p:pic>
    </p:spTree>
    <p:extLst>
      <p:ext uri="{BB962C8B-B14F-4D97-AF65-F5344CB8AC3E}">
        <p14:creationId xmlns:p14="http://schemas.microsoft.com/office/powerpoint/2010/main" val="12498517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Visual Recognition Techniques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Graphical user interface, application&#10;&#10;Description automatically generated">
            <a:extLst>
              <a:ext uri="{FF2B5EF4-FFF2-40B4-BE49-F238E27FC236}">
                <a16:creationId xmlns:a16="http://schemas.microsoft.com/office/drawing/2014/main" id="{972DF4C2-D0C9-40C3-BCB8-6A0EA7F3E727}"/>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742122" y="2133601"/>
            <a:ext cx="10363200" cy="2575854"/>
          </a:xfrm>
        </p:spPr>
      </p:pic>
    </p:spTree>
    <p:extLst>
      <p:ext uri="{BB962C8B-B14F-4D97-AF65-F5344CB8AC3E}">
        <p14:creationId xmlns:p14="http://schemas.microsoft.com/office/powerpoint/2010/main" val="1277704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Terminologies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b="1" dirty="0"/>
              <a:t>Classification</a:t>
            </a:r>
            <a:r>
              <a:rPr lang="en-US" dirty="0"/>
              <a:t>: Labelling the image based on what it consists of is classification. Here the class is ‘Cat’.</a:t>
            </a:r>
          </a:p>
          <a:p>
            <a:r>
              <a:rPr lang="en-US" b="1" dirty="0"/>
              <a:t>Localization:  </a:t>
            </a:r>
            <a:r>
              <a:rPr lang="en-US" dirty="0"/>
              <a:t>The next question comes where the object is situated in the image. When we identify the location of the object in the frame and create a bounding box around it, It is known as localization.</a:t>
            </a:r>
          </a:p>
          <a:p>
            <a:r>
              <a:rPr lang="en-US" b="1" dirty="0"/>
              <a:t>Object Detection: </a:t>
            </a:r>
            <a:r>
              <a:rPr lang="en-US" dirty="0"/>
              <a:t>In object detection, we use a bounding box that is either square or rectangular in shape, but it does not tell anything about the shape of the objects. </a:t>
            </a:r>
          </a:p>
          <a:p>
            <a:r>
              <a:rPr lang="en-US" b="1" dirty="0"/>
              <a:t>Instance segmentation </a:t>
            </a:r>
            <a:r>
              <a:rPr lang="en-US" dirty="0"/>
              <a:t>creates a pixel-wise mask around each object. Hence instance segmentation gives a deeper understanding of the image.</a:t>
            </a:r>
          </a:p>
        </p:txBody>
      </p:sp>
    </p:spTree>
    <p:extLst>
      <p:ext uri="{BB962C8B-B14F-4D97-AF65-F5344CB8AC3E}">
        <p14:creationId xmlns:p14="http://schemas.microsoft.com/office/powerpoint/2010/main" val="21809372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Interesting application</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A picture containing grass, outdoor&#10;&#10;Description automatically generated">
            <a:extLst>
              <a:ext uri="{FF2B5EF4-FFF2-40B4-BE49-F238E27FC236}">
                <a16:creationId xmlns:a16="http://schemas.microsoft.com/office/drawing/2014/main" id="{08EA8954-F798-40F7-9520-148927C90EB5}"/>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987825" y="1577009"/>
            <a:ext cx="7991061" cy="3770485"/>
          </a:xfrm>
        </p:spPr>
      </p:pic>
    </p:spTree>
    <p:extLst>
      <p:ext uri="{BB962C8B-B14F-4D97-AF65-F5344CB8AC3E}">
        <p14:creationId xmlns:p14="http://schemas.microsoft.com/office/powerpoint/2010/main" val="30310164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Other Applications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pPr algn="l"/>
            <a:r>
              <a:rPr lang="en-US" b="0" i="0" dirty="0">
                <a:solidFill>
                  <a:srgbClr val="292929"/>
                </a:solidFill>
                <a:effectLst/>
                <a:latin typeface="charter"/>
              </a:rPr>
              <a:t>Face Recognition</a:t>
            </a:r>
          </a:p>
          <a:p>
            <a:pPr algn="l"/>
            <a:r>
              <a:rPr lang="en-US" b="0" i="0" dirty="0">
                <a:solidFill>
                  <a:srgbClr val="292929"/>
                </a:solidFill>
                <a:effectLst/>
                <a:latin typeface="charter"/>
              </a:rPr>
              <a:t>Video Surveillance</a:t>
            </a:r>
          </a:p>
          <a:p>
            <a:pPr algn="l"/>
            <a:r>
              <a:rPr lang="en-US" b="0" i="0" dirty="0">
                <a:solidFill>
                  <a:srgbClr val="292929"/>
                </a:solidFill>
                <a:effectLst/>
                <a:latin typeface="charter"/>
              </a:rPr>
              <a:t>Object Detection</a:t>
            </a:r>
          </a:p>
          <a:p>
            <a:pPr algn="l"/>
            <a:r>
              <a:rPr lang="en-US" b="0" i="0" dirty="0">
                <a:solidFill>
                  <a:srgbClr val="292929"/>
                </a:solidFill>
                <a:effectLst/>
                <a:latin typeface="charter"/>
              </a:rPr>
              <a:t>Object Recognition</a:t>
            </a:r>
          </a:p>
          <a:p>
            <a:pPr algn="l"/>
            <a:r>
              <a:rPr lang="en-US" b="0" i="0" dirty="0">
                <a:solidFill>
                  <a:srgbClr val="292929"/>
                </a:solidFill>
                <a:effectLst/>
                <a:latin typeface="charter"/>
              </a:rPr>
              <a:t>Medical Imaging Analysis</a:t>
            </a:r>
          </a:p>
          <a:p>
            <a:pPr algn="l"/>
            <a:r>
              <a:rPr lang="en-US" b="0" i="0" dirty="0">
                <a:solidFill>
                  <a:srgbClr val="292929"/>
                </a:solidFill>
                <a:effectLst/>
                <a:latin typeface="charter"/>
              </a:rPr>
              <a:t>Localization and Mapping</a:t>
            </a:r>
          </a:p>
          <a:p>
            <a:pPr algn="l"/>
            <a:r>
              <a:rPr lang="en-US" b="0" i="0" dirty="0">
                <a:solidFill>
                  <a:srgbClr val="292929"/>
                </a:solidFill>
                <a:effectLst/>
                <a:latin typeface="charter"/>
              </a:rPr>
              <a:t>Augmented Reality/Virtual Reality</a:t>
            </a:r>
          </a:p>
          <a:p>
            <a:pPr algn="l"/>
            <a:r>
              <a:rPr lang="en-US" b="0" i="0" dirty="0">
                <a:solidFill>
                  <a:srgbClr val="292929"/>
                </a:solidFill>
                <a:effectLst/>
                <a:latin typeface="charter"/>
              </a:rPr>
              <a:t>Human Expressions &amp; Emotional Analysis</a:t>
            </a:r>
          </a:p>
          <a:p>
            <a:pPr algn="l"/>
            <a:r>
              <a:rPr lang="en-US" b="0" i="0" dirty="0">
                <a:solidFill>
                  <a:srgbClr val="292929"/>
                </a:solidFill>
                <a:effectLst/>
                <a:latin typeface="charter"/>
              </a:rPr>
              <a:t>Transforming the paperwork into digital data</a:t>
            </a:r>
          </a:p>
          <a:p>
            <a:endParaRPr lang="en-US" dirty="0"/>
          </a:p>
        </p:txBody>
      </p:sp>
    </p:spTree>
    <p:extLst>
      <p:ext uri="{BB962C8B-B14F-4D97-AF65-F5344CB8AC3E}">
        <p14:creationId xmlns:p14="http://schemas.microsoft.com/office/powerpoint/2010/main" val="18707537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5043"/>
            <a:ext cx="10515600" cy="766923"/>
          </a:xfrm>
        </p:spPr>
        <p:txBody>
          <a:bodyPr>
            <a:normAutofit fontScale="90000"/>
          </a:bodyPr>
          <a:lstStyle/>
          <a:p>
            <a:r>
              <a:rPr lang="en-US" b="1" dirty="0">
                <a:solidFill>
                  <a:schemeClr val="accent5">
                    <a:lumMod val="50000"/>
                  </a:schemeClr>
                </a:solidFill>
              </a:rPr>
              <a:t>Computer Vision in Healthcare: Medical Image Analysis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pic>
        <p:nvPicPr>
          <p:cNvPr id="7" name="Content Placeholder 6" descr="A close up of a person's face&#10;&#10;Description automatically generated with low confidence">
            <a:extLst>
              <a:ext uri="{FF2B5EF4-FFF2-40B4-BE49-F238E27FC236}">
                <a16:creationId xmlns:a16="http://schemas.microsoft.com/office/drawing/2014/main" id="{6E5C6DB5-9E8D-47ED-81F9-E73FC609EAF5}"/>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209522" y="2156398"/>
            <a:ext cx="5772956" cy="3162741"/>
          </a:xfrm>
        </p:spPr>
      </p:pic>
    </p:spTree>
    <p:extLst>
      <p:ext uri="{BB962C8B-B14F-4D97-AF65-F5344CB8AC3E}">
        <p14:creationId xmlns:p14="http://schemas.microsoft.com/office/powerpoint/2010/main" val="36506660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endParaRPr lang="en-US" b="1" dirty="0">
              <a:solidFill>
                <a:schemeClr val="accent5">
                  <a:lumMod val="50000"/>
                </a:schemeClr>
              </a:solidFill>
            </a:endParaRP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endParaRPr lang="en-US" dirty="0"/>
          </a:p>
        </p:txBody>
      </p:sp>
    </p:spTree>
    <p:extLst>
      <p:ext uri="{BB962C8B-B14F-4D97-AF65-F5344CB8AC3E}">
        <p14:creationId xmlns:p14="http://schemas.microsoft.com/office/powerpoint/2010/main" val="2080317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251791"/>
            <a:ext cx="10515600" cy="5925172"/>
          </a:xfrm>
        </p:spPr>
        <p:txBody>
          <a:bodyPr>
            <a:normAutofit lnSpcReduction="10000"/>
          </a:bodyPr>
          <a:lstStyle/>
          <a:p>
            <a:r>
              <a:rPr lang="en-US" dirty="0"/>
              <a:t>A neural network will look like as shown below:</a:t>
            </a:r>
          </a:p>
          <a:p>
            <a:endParaRPr lang="en-US" dirty="0"/>
          </a:p>
          <a:p>
            <a:endParaRPr lang="en-US" dirty="0"/>
          </a:p>
          <a:p>
            <a:endParaRPr lang="en-US" dirty="0"/>
          </a:p>
          <a:p>
            <a:endParaRPr lang="en-US" dirty="0"/>
          </a:p>
          <a:p>
            <a:endParaRPr lang="en-US" dirty="0"/>
          </a:p>
          <a:p>
            <a:endParaRPr lang="en-US" dirty="0"/>
          </a:p>
          <a:p>
            <a:r>
              <a:rPr lang="en-US" dirty="0"/>
              <a:t>The circles are neurons or nodes, with their functions on the data and the lines/edges connecting them are the weights/information being passed along.</a:t>
            </a:r>
          </a:p>
          <a:p>
            <a:r>
              <a:rPr lang="en-US" dirty="0"/>
              <a:t>Each column is a layer. The first layer of your data is the input layer. Then, all the layers between the input layer and the output layer are the hidden layers.</a:t>
            </a:r>
          </a:p>
          <a:p>
            <a:pPr marL="0" indent="0">
              <a:buNone/>
            </a:pPr>
            <a:endParaRPr lang="en-US" dirty="0"/>
          </a:p>
        </p:txBody>
      </p:sp>
      <p:pic>
        <p:nvPicPr>
          <p:cNvPr id="7" name="Picture 6" descr="Diagram&#10;&#10;Description automatically generated">
            <a:extLst>
              <a:ext uri="{FF2B5EF4-FFF2-40B4-BE49-F238E27FC236}">
                <a16:creationId xmlns:a16="http://schemas.microsoft.com/office/drawing/2014/main" id="{9F381CE9-757A-451C-9043-49C8111BE0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03443" y="681037"/>
            <a:ext cx="5844209" cy="2747963"/>
          </a:xfrm>
          <a:prstGeom prst="rect">
            <a:avLst/>
          </a:prstGeom>
        </p:spPr>
      </p:pic>
    </p:spTree>
    <p:extLst>
      <p:ext uri="{BB962C8B-B14F-4D97-AF65-F5344CB8AC3E}">
        <p14:creationId xmlns:p14="http://schemas.microsoft.com/office/powerpoint/2010/main" val="162650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Deep Neural Network</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normAutofit/>
          </a:bodyPr>
          <a:lstStyle/>
          <a:p>
            <a:r>
              <a:rPr lang="en-US" dirty="0"/>
              <a:t>If you have one or a few hidden layers, then you have a shallow neural network. If you have many hidden layers, then you have a deep neural network.</a:t>
            </a:r>
          </a:p>
          <a:p>
            <a:r>
              <a:rPr lang="en-US" dirty="0"/>
              <a:t>They are highly proficient on model and process non-linear associations.</a:t>
            </a:r>
          </a:p>
          <a:p>
            <a:r>
              <a:rPr lang="en-US" dirty="0"/>
              <a:t>Neural networks are widely used in supervised learning and reinforcement learning problems. These networks are based on a set of layers connected to each other.</a:t>
            </a:r>
          </a:p>
          <a:p>
            <a:r>
              <a:rPr lang="en-US" dirty="0"/>
              <a:t>In deep learning, the number of hidden layers, mostly non-linear, can be large; say about 1000 layers.</a:t>
            </a:r>
          </a:p>
          <a:p>
            <a:r>
              <a:rPr lang="en-US" dirty="0"/>
              <a:t>DL models produce much better results than normal ML networks.</a:t>
            </a:r>
          </a:p>
        </p:txBody>
      </p:sp>
    </p:spTree>
    <p:extLst>
      <p:ext uri="{BB962C8B-B14F-4D97-AF65-F5344CB8AC3E}">
        <p14:creationId xmlns:p14="http://schemas.microsoft.com/office/powerpoint/2010/main" val="472993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Deep nets and Shallow nets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There is no clear threshold of depth that divides shallow learning from deep learning</a:t>
            </a:r>
          </a:p>
          <a:p>
            <a:r>
              <a:rPr lang="en-US" dirty="0"/>
              <a:t>The prediction accuracy of a neural net depends on its </a:t>
            </a:r>
            <a:r>
              <a:rPr lang="en-US" b="1" dirty="0"/>
              <a:t>weights</a:t>
            </a:r>
            <a:r>
              <a:rPr lang="en-US" dirty="0"/>
              <a:t> and </a:t>
            </a:r>
            <a:r>
              <a:rPr lang="en-US" b="1" dirty="0"/>
              <a:t>biases</a:t>
            </a:r>
            <a:r>
              <a:rPr lang="en-US" dirty="0"/>
              <a:t>.</a:t>
            </a:r>
          </a:p>
          <a:p>
            <a:r>
              <a:rPr lang="en-US" dirty="0"/>
              <a:t>The process of improving the accuracy of neural network is called </a:t>
            </a:r>
            <a:r>
              <a:rPr lang="en-US" b="1" dirty="0"/>
              <a:t>training</a:t>
            </a:r>
            <a:r>
              <a:rPr lang="en-US" dirty="0"/>
              <a:t>.</a:t>
            </a:r>
          </a:p>
          <a:p>
            <a:r>
              <a:rPr lang="en-US" dirty="0"/>
              <a:t>The point of training is to make the cost of training as small as possible across millions of training examples. To do this, the network tweaks the weights and biases until the prediction matches the correct output.</a:t>
            </a:r>
          </a:p>
        </p:txBody>
      </p:sp>
    </p:spTree>
    <p:extLst>
      <p:ext uri="{BB962C8B-B14F-4D97-AF65-F5344CB8AC3E}">
        <p14:creationId xmlns:p14="http://schemas.microsoft.com/office/powerpoint/2010/main" val="2809433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Types of Deep Learning Networks</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graphicFrame>
        <p:nvGraphicFramePr>
          <p:cNvPr id="3" name="Content Placeholder 2">
            <a:extLst>
              <a:ext uri="{FF2B5EF4-FFF2-40B4-BE49-F238E27FC236}">
                <a16:creationId xmlns:a16="http://schemas.microsoft.com/office/drawing/2014/main" id="{B7A6F88D-5988-4D8B-A10B-CFD1A05F6C45}"/>
              </a:ext>
            </a:extLst>
          </p:cNvPr>
          <p:cNvGraphicFramePr>
            <a:graphicFrameLocks noGrp="1"/>
          </p:cNvGraphicFramePr>
          <p:nvPr>
            <p:ph idx="1"/>
          </p:nvPr>
        </p:nvGraphicFramePr>
        <p:xfrm>
          <a:off x="838200" y="1031966"/>
          <a:ext cx="10515600" cy="514499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646367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6840"/>
          </a:xfrm>
        </p:spPr>
        <p:txBody>
          <a:bodyPr>
            <a:normAutofit fontScale="90000"/>
          </a:bodyPr>
          <a:lstStyle/>
          <a:p>
            <a:r>
              <a:rPr lang="en-US" b="1" dirty="0">
                <a:solidFill>
                  <a:schemeClr val="accent5">
                    <a:lumMod val="50000"/>
                  </a:schemeClr>
                </a:solidFill>
              </a:rPr>
              <a:t>Feed Forward Neural Network</a:t>
            </a:r>
          </a:p>
        </p:txBody>
      </p:sp>
      <p:pic>
        <p:nvPicPr>
          <p:cNvPr id="4" name="Picture 3"/>
          <p:cNvPicPr>
            <a:picLocks noChangeAspect="1"/>
          </p:cNvPicPr>
          <p:nvPr/>
        </p:nvPicPr>
        <p:blipFill>
          <a:blip r:embed="rId2"/>
          <a:stretch>
            <a:fillRect/>
          </a:stretch>
        </p:blipFill>
        <p:spPr>
          <a:xfrm>
            <a:off x="9978887" y="6282300"/>
            <a:ext cx="1374913" cy="421148"/>
          </a:xfrm>
          <a:prstGeom prst="rect">
            <a:avLst/>
          </a:prstGeom>
        </p:spPr>
      </p:pic>
      <p:pic>
        <p:nvPicPr>
          <p:cNvPr id="5" name="Picture 4"/>
          <p:cNvPicPr>
            <a:picLocks noChangeAspect="1"/>
          </p:cNvPicPr>
          <p:nvPr/>
        </p:nvPicPr>
        <p:blipFill>
          <a:blip r:embed="rId3"/>
          <a:stretch>
            <a:fillRect/>
          </a:stretch>
        </p:blipFill>
        <p:spPr>
          <a:xfrm>
            <a:off x="838199" y="6284668"/>
            <a:ext cx="1374913" cy="421148"/>
          </a:xfrm>
          <a:prstGeom prst="rect">
            <a:avLst/>
          </a:prstGeom>
        </p:spPr>
      </p:pic>
      <p:sp>
        <p:nvSpPr>
          <p:cNvPr id="6" name="Content Placeholder 5">
            <a:extLst>
              <a:ext uri="{FF2B5EF4-FFF2-40B4-BE49-F238E27FC236}">
                <a16:creationId xmlns:a16="http://schemas.microsoft.com/office/drawing/2014/main" id="{D010B143-4C02-4574-867E-CC225DB68DAA}"/>
              </a:ext>
            </a:extLst>
          </p:cNvPr>
          <p:cNvSpPr>
            <a:spLocks noGrp="1"/>
          </p:cNvSpPr>
          <p:nvPr>
            <p:ph idx="1"/>
          </p:nvPr>
        </p:nvSpPr>
        <p:spPr>
          <a:xfrm>
            <a:off x="838200" y="1298713"/>
            <a:ext cx="10515600" cy="4878250"/>
          </a:xfrm>
        </p:spPr>
        <p:txBody>
          <a:bodyPr/>
          <a:lstStyle/>
          <a:p>
            <a:r>
              <a:rPr lang="en-US" dirty="0"/>
              <a:t>This is the simplest type of neural network.</a:t>
            </a:r>
          </a:p>
          <a:p>
            <a:r>
              <a:rPr lang="en-US" dirty="0"/>
              <a:t>With this type of architecture, information flows in only one direction, forward.</a:t>
            </a:r>
          </a:p>
          <a:p>
            <a:r>
              <a:rPr lang="en-US" dirty="0"/>
              <a:t>It means, the information's flow starts at the input layer, goes to the "hidden" layers, and end at the output layer.</a:t>
            </a:r>
          </a:p>
          <a:p>
            <a:r>
              <a:rPr lang="en-US" dirty="0"/>
              <a:t>The network does not have a loop. Information stops at the output layers.</a:t>
            </a:r>
          </a:p>
          <a:p>
            <a:r>
              <a:rPr lang="en-US" dirty="0"/>
              <a:t>Some of the application can be data compression, pattern recognition, hand-written character recognition.</a:t>
            </a:r>
          </a:p>
        </p:txBody>
      </p:sp>
    </p:spTree>
    <p:extLst>
      <p:ext uri="{BB962C8B-B14F-4D97-AF65-F5344CB8AC3E}">
        <p14:creationId xmlns:p14="http://schemas.microsoft.com/office/powerpoint/2010/main" val="36454185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23D4F66354AEE4CAA487BCF786ADB94" ma:contentTypeVersion="13" ma:contentTypeDescription="Create a new document." ma:contentTypeScope="" ma:versionID="3f3f6f734efb866d8a8008aaecb782bf">
  <xsd:schema xmlns:xsd="http://www.w3.org/2001/XMLSchema" xmlns:xs="http://www.w3.org/2001/XMLSchema" xmlns:p="http://schemas.microsoft.com/office/2006/metadata/properties" xmlns:ns2="0644ddd5-6f65-42bc-a3e0-87d5faa24e7b" xmlns:ns3="849eb02e-efd2-47c3-a37d-16fbd6b96360" targetNamespace="http://schemas.microsoft.com/office/2006/metadata/properties" ma:root="true" ma:fieldsID="575a844cbdd46438d81e86832c0b7c5f" ns2:_="" ns3:_="">
    <xsd:import namespace="0644ddd5-6f65-42bc-a3e0-87d5faa24e7b"/>
    <xsd:import namespace="849eb02e-efd2-47c3-a37d-16fbd6b9636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AutoKeyPoints" minOccurs="0"/>
                <xsd:element ref="ns2:MediaServiceKeyPoints" minOccurs="0"/>
                <xsd:element ref="ns2:MediaServiceLocation"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644ddd5-6f65-42bc-a3e0-87d5faa24e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49eb02e-efd2-47c3-a37d-16fbd6b9636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7D1DFCD-9DB4-4BFC-A891-A57305B506EE}">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D6788E35-961A-4FA3-AF7E-6C7E28B7563C}"/>
</file>

<file path=customXml/itemProps3.xml><?xml version="1.0" encoding="utf-8"?>
<ds:datastoreItem xmlns:ds="http://schemas.openxmlformats.org/officeDocument/2006/customXml" ds:itemID="{54CBBC11-0397-4FE8-928A-7A25B70FBB4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1253</TotalTime>
  <Words>2117</Words>
  <Application>Microsoft Office PowerPoint</Application>
  <PresentationFormat>Widescreen</PresentationFormat>
  <Paragraphs>185</Paragraphs>
  <Slides>47</Slides>
  <Notes>0</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Office Theme</vt:lpstr>
      <vt:lpstr>BIT 353 ARTIFICIAL INTELLIGENCE</vt:lpstr>
      <vt:lpstr>Deep Learning</vt:lpstr>
      <vt:lpstr>PowerPoint Presentation</vt:lpstr>
      <vt:lpstr>Artificial Neural Network</vt:lpstr>
      <vt:lpstr>PowerPoint Presentation</vt:lpstr>
      <vt:lpstr>Deep Neural Network</vt:lpstr>
      <vt:lpstr>Deep nets and Shallow nets</vt:lpstr>
      <vt:lpstr>Types of Deep Learning Networks</vt:lpstr>
      <vt:lpstr>Feed Forward Neural Network</vt:lpstr>
      <vt:lpstr>Recurrent Neural Network</vt:lpstr>
      <vt:lpstr>Applications of RNN</vt:lpstr>
      <vt:lpstr>Convolutional Neural Network</vt:lpstr>
      <vt:lpstr>Applications of CNN</vt:lpstr>
      <vt:lpstr>Deep Learning Applications</vt:lpstr>
      <vt:lpstr>Natural Language Processing</vt:lpstr>
      <vt:lpstr>Deep Reinforcement Learning</vt:lpstr>
      <vt:lpstr>Natural Language Processing</vt:lpstr>
      <vt:lpstr>Advantages of NLP</vt:lpstr>
      <vt:lpstr>Disadvantages of NLP</vt:lpstr>
      <vt:lpstr>Components of NLP</vt:lpstr>
      <vt:lpstr>2. Natural Language Generation (NLG)</vt:lpstr>
      <vt:lpstr>Applications of NLP</vt:lpstr>
      <vt:lpstr>PowerPoint Presentation</vt:lpstr>
      <vt:lpstr>PowerPoint Presentation</vt:lpstr>
      <vt:lpstr>PowerPoint Presentation</vt:lpstr>
      <vt:lpstr>PowerPoint Presentation</vt:lpstr>
      <vt:lpstr>PowerPoint Presentation</vt:lpstr>
      <vt:lpstr>PowerPoint Presentation</vt:lpstr>
      <vt:lpstr>Phases of NLP</vt:lpstr>
      <vt:lpstr>Lexical Analysis</vt:lpstr>
      <vt:lpstr>Syntactic Analysis (Parsing)</vt:lpstr>
      <vt:lpstr>Semantic Analysis</vt:lpstr>
      <vt:lpstr>Discourse Integration</vt:lpstr>
      <vt:lpstr>Pragmatic Analysis</vt:lpstr>
      <vt:lpstr>What is (Computer) vision?</vt:lpstr>
      <vt:lpstr>   Images are numbers</vt:lpstr>
      <vt:lpstr>Tasks in Computer Vision</vt:lpstr>
      <vt:lpstr>High level feature detection</vt:lpstr>
      <vt:lpstr>Manual feature extraction</vt:lpstr>
      <vt:lpstr>Some problems in feature extraction</vt:lpstr>
      <vt:lpstr>Learning Feature Representations</vt:lpstr>
      <vt:lpstr>Visual Recognition Techniques</vt:lpstr>
      <vt:lpstr>Terminologies</vt:lpstr>
      <vt:lpstr>Interesting application</vt:lpstr>
      <vt:lpstr>Other Applications</vt:lpstr>
      <vt:lpstr>Computer Vision in Healthcare: Medical Image Analysis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 353 ARTIFICIAL INTELLIGENCE</dc:title>
  <dc:creator>Saroj Poudel</dc:creator>
  <cp:lastModifiedBy>Saroj Poudel</cp:lastModifiedBy>
  <cp:revision>19</cp:revision>
  <dcterms:created xsi:type="dcterms:W3CDTF">2021-05-30T17:27:09Z</dcterms:created>
  <dcterms:modified xsi:type="dcterms:W3CDTF">2021-06-29T00:29:40Z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0x010100A23D4F66354AEE4CAA487BCF786ADB94</vt:lpwstr>
  </property>
</Properties>
</file>

<file path=docProps/thumbnail.jpeg>
</file>